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0" r:id="rId1"/>
  </p:sldMasterIdLst>
  <p:notesMasterIdLst>
    <p:notesMasterId r:id="rId51"/>
  </p:notesMasterIdLst>
  <p:sldIdLst>
    <p:sldId id="294" r:id="rId2"/>
    <p:sldId id="474" r:id="rId3"/>
    <p:sldId id="475" r:id="rId4"/>
    <p:sldId id="476" r:id="rId5"/>
    <p:sldId id="477" r:id="rId6"/>
    <p:sldId id="478" r:id="rId7"/>
    <p:sldId id="479" r:id="rId8"/>
    <p:sldId id="421" r:id="rId9"/>
    <p:sldId id="449" r:id="rId10"/>
    <p:sldId id="448" r:id="rId11"/>
    <p:sldId id="481" r:id="rId12"/>
    <p:sldId id="430" r:id="rId13"/>
    <p:sldId id="433" r:id="rId14"/>
    <p:sldId id="434" r:id="rId15"/>
    <p:sldId id="435" r:id="rId16"/>
    <p:sldId id="436" r:id="rId17"/>
    <p:sldId id="442" r:id="rId18"/>
    <p:sldId id="450" r:id="rId19"/>
    <p:sldId id="452" r:id="rId20"/>
    <p:sldId id="453" r:id="rId21"/>
    <p:sldId id="454" r:id="rId22"/>
    <p:sldId id="455" r:id="rId23"/>
    <p:sldId id="482" r:id="rId24"/>
    <p:sldId id="483" r:id="rId25"/>
    <p:sldId id="451" r:id="rId26"/>
    <p:sldId id="457" r:id="rId27"/>
    <p:sldId id="456" r:id="rId28"/>
    <p:sldId id="458" r:id="rId29"/>
    <p:sldId id="459" r:id="rId30"/>
    <p:sldId id="460" r:id="rId31"/>
    <p:sldId id="461" r:id="rId32"/>
    <p:sldId id="462" r:id="rId33"/>
    <p:sldId id="463" r:id="rId34"/>
    <p:sldId id="464" r:id="rId35"/>
    <p:sldId id="465" r:id="rId36"/>
    <p:sldId id="466" r:id="rId37"/>
    <p:sldId id="469" r:id="rId38"/>
    <p:sldId id="439" r:id="rId39"/>
    <p:sldId id="440" r:id="rId40"/>
    <p:sldId id="441" r:id="rId41"/>
    <p:sldId id="471" r:id="rId42"/>
    <p:sldId id="425" r:id="rId43"/>
    <p:sldId id="470" r:id="rId44"/>
    <p:sldId id="472" r:id="rId45"/>
    <p:sldId id="480" r:id="rId46"/>
    <p:sldId id="473" r:id="rId47"/>
    <p:sldId id="429" r:id="rId48"/>
    <p:sldId id="419" r:id="rId49"/>
    <p:sldId id="333" r:id="rId50"/>
  </p:sldIdLst>
  <p:sldSz cx="17340263" cy="9753600"/>
  <p:notesSz cx="6858000" cy="9144000"/>
  <p:defaultTextStyle>
    <a:defPPr>
      <a:defRPr lang="nl-NL"/>
    </a:defPPr>
    <a:lvl1pPr marL="0" algn="l" defTabSz="1253763" rtl="0" eaLnBrk="1" latinLnBrk="0" hangingPunct="1">
      <a:defRPr sz="2400" kern="1200">
        <a:solidFill>
          <a:schemeClr val="tx1"/>
        </a:solidFill>
        <a:latin typeface="+mn-lt"/>
        <a:ea typeface="+mn-ea"/>
        <a:cs typeface="+mn-cs"/>
      </a:defRPr>
    </a:lvl1pPr>
    <a:lvl2pPr marL="626882" algn="l" defTabSz="1253763" rtl="0" eaLnBrk="1" latinLnBrk="0" hangingPunct="1">
      <a:defRPr sz="2400" kern="1200">
        <a:solidFill>
          <a:schemeClr val="tx1"/>
        </a:solidFill>
        <a:latin typeface="+mn-lt"/>
        <a:ea typeface="+mn-ea"/>
        <a:cs typeface="+mn-cs"/>
      </a:defRPr>
    </a:lvl2pPr>
    <a:lvl3pPr marL="1253763" algn="l" defTabSz="1253763" rtl="0" eaLnBrk="1" latinLnBrk="0" hangingPunct="1">
      <a:defRPr sz="2400" kern="1200">
        <a:solidFill>
          <a:schemeClr val="tx1"/>
        </a:solidFill>
        <a:latin typeface="+mn-lt"/>
        <a:ea typeface="+mn-ea"/>
        <a:cs typeface="+mn-cs"/>
      </a:defRPr>
    </a:lvl3pPr>
    <a:lvl4pPr marL="1880645" algn="l" defTabSz="1253763" rtl="0" eaLnBrk="1" latinLnBrk="0" hangingPunct="1">
      <a:defRPr sz="2400" kern="1200">
        <a:solidFill>
          <a:schemeClr val="tx1"/>
        </a:solidFill>
        <a:latin typeface="+mn-lt"/>
        <a:ea typeface="+mn-ea"/>
        <a:cs typeface="+mn-cs"/>
      </a:defRPr>
    </a:lvl4pPr>
    <a:lvl5pPr marL="2507526" algn="l" defTabSz="1253763" rtl="0" eaLnBrk="1" latinLnBrk="0" hangingPunct="1">
      <a:defRPr sz="2400" kern="1200">
        <a:solidFill>
          <a:schemeClr val="tx1"/>
        </a:solidFill>
        <a:latin typeface="+mn-lt"/>
        <a:ea typeface="+mn-ea"/>
        <a:cs typeface="+mn-cs"/>
      </a:defRPr>
    </a:lvl5pPr>
    <a:lvl6pPr marL="3134409" algn="l" defTabSz="1253763" rtl="0" eaLnBrk="1" latinLnBrk="0" hangingPunct="1">
      <a:defRPr sz="2400" kern="1200">
        <a:solidFill>
          <a:schemeClr val="tx1"/>
        </a:solidFill>
        <a:latin typeface="+mn-lt"/>
        <a:ea typeface="+mn-ea"/>
        <a:cs typeface="+mn-cs"/>
      </a:defRPr>
    </a:lvl6pPr>
    <a:lvl7pPr marL="3761291" algn="l" defTabSz="1253763" rtl="0" eaLnBrk="1" latinLnBrk="0" hangingPunct="1">
      <a:defRPr sz="2400" kern="1200">
        <a:solidFill>
          <a:schemeClr val="tx1"/>
        </a:solidFill>
        <a:latin typeface="+mn-lt"/>
        <a:ea typeface="+mn-ea"/>
        <a:cs typeface="+mn-cs"/>
      </a:defRPr>
    </a:lvl7pPr>
    <a:lvl8pPr marL="4388172" algn="l" defTabSz="1253763" rtl="0" eaLnBrk="1" latinLnBrk="0" hangingPunct="1">
      <a:defRPr sz="2400" kern="1200">
        <a:solidFill>
          <a:schemeClr val="tx1"/>
        </a:solidFill>
        <a:latin typeface="+mn-lt"/>
        <a:ea typeface="+mn-ea"/>
        <a:cs typeface="+mn-cs"/>
      </a:defRPr>
    </a:lvl8pPr>
    <a:lvl9pPr marL="5015055" algn="l" defTabSz="1253763"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072">
          <p15:clr>
            <a:srgbClr val="A4A3A4"/>
          </p15:clr>
        </p15:guide>
        <p15:guide id="2" pos="5462">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1160" autoAdjust="0"/>
    <p:restoredTop sz="42383" autoAdjust="0"/>
  </p:normalViewPr>
  <p:slideViewPr>
    <p:cSldViewPr snapToGrid="0">
      <p:cViewPr varScale="1">
        <p:scale>
          <a:sx n="26" d="100"/>
          <a:sy n="26" d="100"/>
        </p:scale>
        <p:origin x="2160" y="14"/>
      </p:cViewPr>
      <p:guideLst>
        <p:guide orient="horz" pos="3072"/>
        <p:guide pos="5462"/>
      </p:guideLst>
    </p:cSldViewPr>
  </p:slideViewPr>
  <p:outlineViewPr>
    <p:cViewPr>
      <p:scale>
        <a:sx n="33" d="100"/>
        <a:sy n="33" d="100"/>
      </p:scale>
      <p:origin x="0" y="3874"/>
    </p:cViewPr>
  </p:outlineViewPr>
  <p:notesTextViewPr>
    <p:cViewPr>
      <p:scale>
        <a:sx n="1" d="1"/>
        <a:sy n="1" d="1"/>
      </p:scale>
      <p:origin x="0" y="-547"/>
    </p:cViewPr>
  </p:notesTextViewPr>
  <p:notesViewPr>
    <p:cSldViewPr snapToGrid="0">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DBB006A-2783-4486-9514-6DFE1115B29F}" type="datetimeFigureOut">
              <a:rPr lang="en-US" smtClean="0"/>
              <a:t>10/3/2017</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ED1D759-295C-484A-9A59-E25428A95EE5}" type="slidenum">
              <a:rPr lang="en-US" smtClean="0"/>
              <a:t>‹#›</a:t>
            </a:fld>
            <a:endParaRPr lang="en-US"/>
          </a:p>
        </p:txBody>
      </p:sp>
    </p:spTree>
    <p:extLst>
      <p:ext uri="{BB962C8B-B14F-4D97-AF65-F5344CB8AC3E}">
        <p14:creationId xmlns:p14="http://schemas.microsoft.com/office/powerpoint/2010/main" val="2580514508"/>
      </p:ext>
    </p:extLst>
  </p:cSld>
  <p:clrMap bg1="lt1" tx1="dk1" bg2="lt2" tx2="dk2" accent1="accent1" accent2="accent2" accent3="accent3" accent4="accent4" accent5="accent5" accent6="accent6" hlink="hlink" folHlink="folHlink"/>
  <p:notesStyle>
    <a:lvl1pPr marL="0" algn="l" defTabSz="914222" rtl="0" eaLnBrk="1" latinLnBrk="0" hangingPunct="1">
      <a:defRPr sz="1100" kern="1200">
        <a:solidFill>
          <a:schemeClr val="tx1"/>
        </a:solidFill>
        <a:latin typeface="+mn-lt"/>
        <a:ea typeface="+mn-ea"/>
        <a:cs typeface="+mn-cs"/>
      </a:defRPr>
    </a:lvl1pPr>
    <a:lvl2pPr marL="457111" algn="l" defTabSz="914222" rtl="0" eaLnBrk="1" latinLnBrk="0" hangingPunct="1">
      <a:defRPr sz="1100" kern="1200">
        <a:solidFill>
          <a:schemeClr val="tx1"/>
        </a:solidFill>
        <a:latin typeface="+mn-lt"/>
        <a:ea typeface="+mn-ea"/>
        <a:cs typeface="+mn-cs"/>
      </a:defRPr>
    </a:lvl2pPr>
    <a:lvl3pPr marL="914222" algn="l" defTabSz="914222" rtl="0" eaLnBrk="1" latinLnBrk="0" hangingPunct="1">
      <a:defRPr sz="1100" kern="1200">
        <a:solidFill>
          <a:schemeClr val="tx1"/>
        </a:solidFill>
        <a:latin typeface="+mn-lt"/>
        <a:ea typeface="+mn-ea"/>
        <a:cs typeface="+mn-cs"/>
      </a:defRPr>
    </a:lvl3pPr>
    <a:lvl4pPr marL="1371333" algn="l" defTabSz="914222" rtl="0" eaLnBrk="1" latinLnBrk="0" hangingPunct="1">
      <a:defRPr sz="1100" kern="1200">
        <a:solidFill>
          <a:schemeClr val="tx1"/>
        </a:solidFill>
        <a:latin typeface="+mn-lt"/>
        <a:ea typeface="+mn-ea"/>
        <a:cs typeface="+mn-cs"/>
      </a:defRPr>
    </a:lvl4pPr>
    <a:lvl5pPr marL="1828444" algn="l" defTabSz="914222" rtl="0" eaLnBrk="1" latinLnBrk="0" hangingPunct="1">
      <a:defRPr sz="1100" kern="1200">
        <a:solidFill>
          <a:schemeClr val="tx1"/>
        </a:solidFill>
        <a:latin typeface="+mn-lt"/>
        <a:ea typeface="+mn-ea"/>
        <a:cs typeface="+mn-cs"/>
      </a:defRPr>
    </a:lvl5pPr>
    <a:lvl6pPr marL="2285554" algn="l" defTabSz="914222" rtl="0" eaLnBrk="1" latinLnBrk="0" hangingPunct="1">
      <a:defRPr sz="1100" kern="1200">
        <a:solidFill>
          <a:schemeClr val="tx1"/>
        </a:solidFill>
        <a:latin typeface="+mn-lt"/>
        <a:ea typeface="+mn-ea"/>
        <a:cs typeface="+mn-cs"/>
      </a:defRPr>
    </a:lvl6pPr>
    <a:lvl7pPr marL="2742665" algn="l" defTabSz="914222" rtl="0" eaLnBrk="1" latinLnBrk="0" hangingPunct="1">
      <a:defRPr sz="1100" kern="1200">
        <a:solidFill>
          <a:schemeClr val="tx1"/>
        </a:solidFill>
        <a:latin typeface="+mn-lt"/>
        <a:ea typeface="+mn-ea"/>
        <a:cs typeface="+mn-cs"/>
      </a:defRPr>
    </a:lvl7pPr>
    <a:lvl8pPr marL="3199776" algn="l" defTabSz="914222" rtl="0" eaLnBrk="1" latinLnBrk="0" hangingPunct="1">
      <a:defRPr sz="1100" kern="1200">
        <a:solidFill>
          <a:schemeClr val="tx1"/>
        </a:solidFill>
        <a:latin typeface="+mn-lt"/>
        <a:ea typeface="+mn-ea"/>
        <a:cs typeface="+mn-cs"/>
      </a:defRPr>
    </a:lvl8pPr>
    <a:lvl9pPr marL="3656887" algn="l" defTabSz="914222" rtl="0" eaLnBrk="1" latinLnBrk="0" hangingPunct="1">
      <a:defRPr sz="11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100" b="1" i="0" u="none" strike="noStrike" kern="1200" dirty="0" smtClean="0">
                <a:solidFill>
                  <a:schemeClr val="tx1"/>
                </a:solidFill>
                <a:effectLst/>
                <a:latin typeface="+mn-lt"/>
                <a:ea typeface="+mn-ea"/>
                <a:cs typeface="+mn-cs"/>
              </a:rPr>
              <a:t>Real Time UI with Apache Kafka Streaming Analytics of Fast Data and Server Push</a:t>
            </a:r>
            <a:endParaRPr lang="en-US" b="1" dirty="0" smtClean="0">
              <a:effectLst/>
            </a:endParaRPr>
          </a:p>
          <a:p>
            <a:pPr lvl="1" rtl="0"/>
            <a:r>
              <a:rPr lang="en-US" b="0" dirty="0" smtClean="0">
                <a:effectLst/>
              </a:rPr>
              <a:t/>
            </a:r>
            <a:br>
              <a:rPr lang="en-US" b="0" dirty="0" smtClean="0">
                <a:effectLst/>
              </a:rPr>
            </a:br>
            <a:r>
              <a:rPr lang="en-US" sz="1100" b="0" i="0" u="none" strike="noStrike" kern="1200" dirty="0" smtClean="0">
                <a:solidFill>
                  <a:schemeClr val="tx1"/>
                </a:solidFill>
                <a:effectLst/>
                <a:latin typeface="+mn-lt"/>
                <a:ea typeface="+mn-ea"/>
                <a:cs typeface="+mn-cs"/>
              </a:rPr>
              <a:t>Fast data arrives in real time and potentially high volume. Rapid processing, filtering and aggregation is required to ensure timely reaction and actual information in user interfaces. Doing so is a challenge, make this happen in a scalable and reliable fashion is even more interesting. This session introduces Apache Kafka as the scalable event bus that takes care of the events as they flow in and Kafka Streams for the streaming analytics. Both Java and Node applications are demonstrated that interact with Kafka and leverage Server Sent Events and </a:t>
            </a:r>
            <a:r>
              <a:rPr lang="en-US" sz="1100" b="0" i="0" u="none" strike="noStrike" kern="1200" dirty="0" err="1" smtClean="0">
                <a:solidFill>
                  <a:schemeClr val="tx1"/>
                </a:solidFill>
                <a:effectLst/>
                <a:latin typeface="+mn-lt"/>
                <a:ea typeface="+mn-ea"/>
                <a:cs typeface="+mn-cs"/>
              </a:rPr>
              <a:t>WebSocket</a:t>
            </a:r>
            <a:r>
              <a:rPr lang="en-US" sz="1100" b="0" i="0" u="none" strike="noStrike" kern="1200" dirty="0" smtClean="0">
                <a:solidFill>
                  <a:schemeClr val="tx1"/>
                </a:solidFill>
                <a:effectLst/>
                <a:latin typeface="+mn-lt"/>
                <a:ea typeface="+mn-ea"/>
                <a:cs typeface="+mn-cs"/>
              </a:rPr>
              <a:t> channels to update the Web UI in real time. User activity performed by the audience in the Web UI is processed by the Kafka powered back end and results in live updates on all clients.</a:t>
            </a:r>
            <a:endParaRPr lang="en-US" b="0" dirty="0" smtClean="0">
              <a:effectLst/>
            </a:endParaRPr>
          </a:p>
          <a:p>
            <a:pPr lvl="1" rtl="0"/>
            <a:r>
              <a:rPr lang="en-US" b="0" dirty="0" smtClean="0">
                <a:effectLst/>
              </a:rPr>
              <a:t/>
            </a:r>
            <a:br>
              <a:rPr lang="en-US" b="0" dirty="0" smtClean="0">
                <a:effectLst/>
              </a:rPr>
            </a:br>
            <a:r>
              <a:rPr lang="en-US" sz="1100" b="0" i="0" u="none" strike="noStrike" kern="1200" dirty="0" smtClean="0">
                <a:solidFill>
                  <a:schemeClr val="tx1"/>
                </a:solidFill>
                <a:effectLst/>
                <a:latin typeface="+mn-lt"/>
                <a:ea typeface="+mn-ea"/>
                <a:cs typeface="+mn-cs"/>
              </a:rPr>
              <a:t>Introducing the challenge: fast data, scalable and decoupled event handling, streaming analytics</a:t>
            </a:r>
            <a:endParaRPr lang="en-US" b="0" dirty="0" smtClean="0">
              <a:effectLst/>
            </a:endParaRPr>
          </a:p>
          <a:p>
            <a:pPr lvl="1" rtl="0"/>
            <a:r>
              <a:rPr lang="en-US" sz="1100" b="0" i="0" u="none" strike="noStrike" kern="1200" dirty="0" smtClean="0">
                <a:solidFill>
                  <a:schemeClr val="tx1"/>
                </a:solidFill>
                <a:effectLst/>
                <a:latin typeface="+mn-lt"/>
                <a:ea typeface="+mn-ea"/>
                <a:cs typeface="+mn-cs"/>
              </a:rPr>
              <a:t>Introduction of Kafka</a:t>
            </a:r>
            <a:endParaRPr lang="en-US" b="0" dirty="0" smtClean="0">
              <a:effectLst/>
            </a:endParaRPr>
          </a:p>
          <a:p>
            <a:pPr lvl="1" rtl="0"/>
            <a:r>
              <a:rPr lang="en-US" sz="1100" b="0" i="0" u="none" strike="noStrike" kern="1200" dirty="0" smtClean="0">
                <a:solidFill>
                  <a:schemeClr val="tx1"/>
                </a:solidFill>
                <a:effectLst/>
                <a:latin typeface="+mn-lt"/>
                <a:ea typeface="+mn-ea"/>
                <a:cs typeface="+mn-cs"/>
              </a:rPr>
              <a:t>demo of Producing to and consuming from Kafka in Java and </a:t>
            </a:r>
            <a:r>
              <a:rPr lang="en-US" sz="1100" b="0" i="0" u="none" strike="noStrike" kern="1200" dirty="0" err="1" smtClean="0">
                <a:solidFill>
                  <a:schemeClr val="tx1"/>
                </a:solidFill>
                <a:effectLst/>
                <a:latin typeface="+mn-lt"/>
                <a:ea typeface="+mn-ea"/>
                <a:cs typeface="+mn-cs"/>
              </a:rPr>
              <a:t>Nodejs</a:t>
            </a:r>
            <a:r>
              <a:rPr lang="en-US" sz="1100" b="0" i="0" u="none" strike="noStrike" kern="1200" dirty="0" smtClean="0">
                <a:solidFill>
                  <a:schemeClr val="tx1"/>
                </a:solidFill>
                <a:effectLst/>
                <a:latin typeface="+mn-lt"/>
                <a:ea typeface="+mn-ea"/>
                <a:cs typeface="+mn-cs"/>
              </a:rPr>
              <a:t> clients</a:t>
            </a:r>
            <a:endParaRPr lang="en-US" b="0" dirty="0" smtClean="0">
              <a:effectLst/>
            </a:endParaRPr>
          </a:p>
          <a:p>
            <a:pPr lvl="1" rtl="0"/>
            <a:r>
              <a:rPr lang="en-US" sz="1100" b="0" i="0" u="none" strike="noStrike" kern="1200" dirty="0" smtClean="0">
                <a:solidFill>
                  <a:schemeClr val="tx1"/>
                </a:solidFill>
                <a:effectLst/>
                <a:latin typeface="+mn-lt"/>
                <a:ea typeface="+mn-ea"/>
                <a:cs typeface="+mn-cs"/>
              </a:rPr>
              <a:t>Intro Kafka Stream API for streaming analytics</a:t>
            </a:r>
            <a:endParaRPr lang="en-US" b="0" dirty="0" smtClean="0">
              <a:effectLst/>
            </a:endParaRPr>
          </a:p>
          <a:p>
            <a:pPr lvl="1" rtl="0"/>
            <a:r>
              <a:rPr lang="en-US" sz="1100" b="0" i="0" u="none" strike="noStrike" kern="1200" dirty="0" smtClean="0">
                <a:solidFill>
                  <a:schemeClr val="tx1"/>
                </a:solidFill>
                <a:effectLst/>
                <a:latin typeface="+mn-lt"/>
                <a:ea typeface="+mn-ea"/>
                <a:cs typeface="+mn-cs"/>
              </a:rPr>
              <a:t>Demo streaming analytics from java client</a:t>
            </a:r>
            <a:endParaRPr lang="en-US" b="0" dirty="0" smtClean="0">
              <a:effectLst/>
            </a:endParaRPr>
          </a:p>
          <a:p>
            <a:pPr lvl="1" rtl="0"/>
            <a:r>
              <a:rPr lang="en-US" sz="1100" b="0" i="0" u="none" strike="noStrike" kern="1200" dirty="0" smtClean="0">
                <a:solidFill>
                  <a:schemeClr val="tx1"/>
                </a:solidFill>
                <a:effectLst/>
                <a:latin typeface="+mn-lt"/>
                <a:ea typeface="+mn-ea"/>
                <a:cs typeface="+mn-cs"/>
              </a:rPr>
              <a:t>Intro of web </a:t>
            </a:r>
            <a:r>
              <a:rPr lang="en-US" sz="1100" b="0" i="0" u="none" strike="noStrike" kern="1200" dirty="0" err="1" smtClean="0">
                <a:solidFill>
                  <a:schemeClr val="tx1"/>
                </a:solidFill>
                <a:effectLst/>
                <a:latin typeface="+mn-lt"/>
                <a:ea typeface="+mn-ea"/>
                <a:cs typeface="+mn-cs"/>
              </a:rPr>
              <a:t>ui</a:t>
            </a:r>
            <a:r>
              <a:rPr lang="en-US" sz="1100" b="0" i="0" u="none" strike="noStrike" kern="1200" dirty="0" smtClean="0">
                <a:solidFill>
                  <a:schemeClr val="tx1"/>
                </a:solidFill>
                <a:effectLst/>
                <a:latin typeface="+mn-lt"/>
                <a:ea typeface="+mn-ea"/>
                <a:cs typeface="+mn-cs"/>
              </a:rPr>
              <a:t>: HTML 5, </a:t>
            </a:r>
            <a:r>
              <a:rPr lang="en-US" sz="1100" b="0" i="0" u="none" strike="noStrike" kern="1200" dirty="0" err="1" smtClean="0">
                <a:solidFill>
                  <a:schemeClr val="tx1"/>
                </a:solidFill>
                <a:effectLst/>
                <a:latin typeface="+mn-lt"/>
                <a:ea typeface="+mn-ea"/>
                <a:cs typeface="+mn-cs"/>
              </a:rPr>
              <a:t>WebSocket</a:t>
            </a:r>
            <a:r>
              <a:rPr lang="en-US" sz="1100" b="0" i="0" u="none" strike="noStrike" kern="1200" dirty="0" smtClean="0">
                <a:solidFill>
                  <a:schemeClr val="tx1"/>
                </a:solidFill>
                <a:effectLst/>
                <a:latin typeface="+mn-lt"/>
                <a:ea typeface="+mn-ea"/>
                <a:cs typeface="+mn-cs"/>
              </a:rPr>
              <a:t> channel and SSE listener</a:t>
            </a:r>
            <a:endParaRPr lang="en-US" b="0" dirty="0" smtClean="0">
              <a:effectLst/>
            </a:endParaRPr>
          </a:p>
          <a:p>
            <a:pPr lvl="1" rtl="0"/>
            <a:r>
              <a:rPr lang="en-US" sz="1100" b="0" i="0" u="none" strike="noStrike" kern="1200" dirty="0" smtClean="0">
                <a:solidFill>
                  <a:schemeClr val="tx1"/>
                </a:solidFill>
                <a:effectLst/>
                <a:latin typeface="+mn-lt"/>
                <a:ea typeface="+mn-ea"/>
                <a:cs typeface="+mn-cs"/>
              </a:rPr>
              <a:t>Demo of Push from server to Web UI - in general</a:t>
            </a:r>
            <a:endParaRPr lang="en-US" b="0" dirty="0" smtClean="0">
              <a:effectLst/>
            </a:endParaRPr>
          </a:p>
          <a:p>
            <a:pPr lvl="1" rtl="0"/>
            <a:r>
              <a:rPr lang="en-US" sz="1100" b="0" i="0" u="none" strike="noStrike" kern="1200" dirty="0" smtClean="0">
                <a:solidFill>
                  <a:schemeClr val="tx1"/>
                </a:solidFill>
                <a:effectLst/>
                <a:latin typeface="+mn-lt"/>
                <a:ea typeface="+mn-ea"/>
                <a:cs typeface="+mn-cs"/>
              </a:rPr>
              <a:t>End to end flow:</a:t>
            </a:r>
            <a:endParaRPr lang="en-US" b="0" dirty="0" smtClean="0">
              <a:effectLst/>
            </a:endParaRPr>
          </a:p>
          <a:p>
            <a:pPr lvl="1" rtl="0"/>
            <a:r>
              <a:rPr lang="en-US" sz="1100" b="0" i="0" u="none" strike="noStrike" kern="1200" dirty="0" smtClean="0">
                <a:solidFill>
                  <a:schemeClr val="tx1"/>
                </a:solidFill>
                <a:effectLst/>
                <a:latin typeface="+mn-lt"/>
                <a:ea typeface="+mn-ea"/>
                <a:cs typeface="+mn-cs"/>
              </a:rPr>
              <a:t>- IFTTT picks up Tweets and pushed them to an API that hands them to Kafka Topic.</a:t>
            </a:r>
            <a:endParaRPr lang="en-US" b="0" dirty="0" smtClean="0">
              <a:effectLst/>
            </a:endParaRPr>
          </a:p>
          <a:p>
            <a:pPr lvl="1" rtl="0"/>
            <a:r>
              <a:rPr lang="en-US" sz="1100" b="0" i="0" u="none" strike="noStrike" kern="1200" dirty="0" smtClean="0">
                <a:solidFill>
                  <a:schemeClr val="tx1"/>
                </a:solidFill>
                <a:effectLst/>
                <a:latin typeface="+mn-lt"/>
                <a:ea typeface="+mn-ea"/>
                <a:cs typeface="+mn-cs"/>
              </a:rPr>
              <a:t>- The Java application Consumes these events, performs Streaming Analytics (grouped by hashtag and author and time window) and counts them; the aggregation results are produced to Kafka</a:t>
            </a:r>
            <a:endParaRPr lang="en-US" b="0" dirty="0" smtClean="0">
              <a:effectLst/>
            </a:endParaRPr>
          </a:p>
          <a:p>
            <a:pPr lvl="1" rtl="0"/>
            <a:r>
              <a:rPr lang="en-US" sz="1100" b="0" i="0" u="none" strike="noStrike" kern="1200" dirty="0" smtClean="0">
                <a:solidFill>
                  <a:schemeClr val="tx1"/>
                </a:solidFill>
                <a:effectLst/>
                <a:latin typeface="+mn-lt"/>
                <a:ea typeface="+mn-ea"/>
                <a:cs typeface="+mn-cs"/>
              </a:rPr>
              <a:t>- The </a:t>
            </a:r>
            <a:r>
              <a:rPr lang="en-US" sz="1100" b="0" i="0" u="none" strike="noStrike" kern="1200" dirty="0" err="1" smtClean="0">
                <a:solidFill>
                  <a:schemeClr val="tx1"/>
                </a:solidFill>
                <a:effectLst/>
                <a:latin typeface="+mn-lt"/>
                <a:ea typeface="+mn-ea"/>
                <a:cs typeface="+mn-cs"/>
              </a:rPr>
              <a:t>NodeJS</a:t>
            </a:r>
            <a:r>
              <a:rPr lang="en-US" sz="1100" b="0" i="0" u="none" strike="noStrike" kern="1200" dirty="0" smtClean="0">
                <a:solidFill>
                  <a:schemeClr val="tx1"/>
                </a:solidFill>
                <a:effectLst/>
                <a:latin typeface="+mn-lt"/>
                <a:ea typeface="+mn-ea"/>
                <a:cs typeface="+mn-cs"/>
              </a:rPr>
              <a:t> application consumes these aggregation results and pushes them to Web UI</a:t>
            </a:r>
            <a:endParaRPr lang="en-US" b="0" dirty="0" smtClean="0">
              <a:effectLst/>
            </a:endParaRPr>
          </a:p>
          <a:p>
            <a:pPr lvl="1" rtl="0"/>
            <a:r>
              <a:rPr lang="en-US" sz="1100" b="0" i="0" u="none" strike="noStrike" kern="1200" dirty="0" smtClean="0">
                <a:solidFill>
                  <a:schemeClr val="tx1"/>
                </a:solidFill>
                <a:effectLst/>
                <a:latin typeface="+mn-lt"/>
                <a:ea typeface="+mn-ea"/>
                <a:cs typeface="+mn-cs"/>
              </a:rPr>
              <a:t>- The </a:t>
            </a:r>
            <a:r>
              <a:rPr lang="en-US" sz="1100" b="0" i="0" u="none" strike="noStrike" kern="1200" dirty="0" err="1" smtClean="0">
                <a:solidFill>
                  <a:schemeClr val="tx1"/>
                </a:solidFill>
                <a:effectLst/>
                <a:latin typeface="+mn-lt"/>
                <a:ea typeface="+mn-ea"/>
                <a:cs typeface="+mn-cs"/>
              </a:rPr>
              <a:t>WebUI</a:t>
            </a:r>
            <a:r>
              <a:rPr lang="en-US" sz="1100" b="0" i="0" u="none" strike="noStrike" kern="1200" dirty="0" smtClean="0">
                <a:solidFill>
                  <a:schemeClr val="tx1"/>
                </a:solidFill>
                <a:effectLst/>
                <a:latin typeface="+mn-lt"/>
                <a:ea typeface="+mn-ea"/>
                <a:cs typeface="+mn-cs"/>
              </a:rPr>
              <a:t> displays the selected Tweets along with the aggregation results</a:t>
            </a:r>
            <a:endParaRPr lang="en-US" b="0" dirty="0" smtClean="0">
              <a:effectLst/>
            </a:endParaRPr>
          </a:p>
          <a:p>
            <a:pPr lvl="1" rtl="0"/>
            <a:r>
              <a:rPr lang="en-US" sz="1100" b="0" i="0" u="none" strike="noStrike" kern="1200" dirty="0" smtClean="0">
                <a:solidFill>
                  <a:schemeClr val="tx1"/>
                </a:solidFill>
                <a:effectLst/>
                <a:latin typeface="+mn-lt"/>
                <a:ea typeface="+mn-ea"/>
                <a:cs typeface="+mn-cs"/>
              </a:rPr>
              <a:t>- in the Web UI, users can LIKE and RATE the tweets; each like or rating is sent to the server and produced to Kafka; these events are processed too through Stream Analytics and result in updated Like counts and Average Rating results; these are then pushed to all clients; this means that the audience can Tweet, see the tweet appear in the web </a:t>
            </a:r>
            <a:r>
              <a:rPr lang="en-US" sz="1100" b="0" i="0" u="none" strike="noStrike" kern="1200" dirty="0" err="1" smtClean="0">
                <a:solidFill>
                  <a:schemeClr val="tx1"/>
                </a:solidFill>
                <a:effectLst/>
                <a:latin typeface="+mn-lt"/>
                <a:ea typeface="+mn-ea"/>
                <a:cs typeface="+mn-cs"/>
              </a:rPr>
              <a:t>ui</a:t>
            </a:r>
            <a:r>
              <a:rPr lang="en-US" sz="1100" b="0" i="0" u="none" strike="noStrike" kern="1200" dirty="0" smtClean="0">
                <a:solidFill>
                  <a:schemeClr val="tx1"/>
                </a:solidFill>
                <a:effectLst/>
                <a:latin typeface="+mn-lt"/>
                <a:ea typeface="+mn-ea"/>
                <a:cs typeface="+mn-cs"/>
              </a:rPr>
              <a:t> on their own device, rate &amp; like and see the ratings and like count update in real time</a:t>
            </a:r>
            <a:endParaRPr lang="en-US" b="0" dirty="0" smtClean="0">
              <a:effectLst/>
            </a:endParaRPr>
          </a:p>
          <a:p>
            <a:pPr lvl="1"/>
            <a:r>
              <a:rPr lang="en-US" dirty="0" smtClean="0"/>
              <a:t/>
            </a:r>
            <a:br>
              <a:rPr lang="en-US" dirty="0" smtClean="0"/>
            </a:br>
            <a:endParaRPr lang="nl-NL" dirty="0"/>
          </a:p>
        </p:txBody>
      </p:sp>
      <p:sp>
        <p:nvSpPr>
          <p:cNvPr id="4" name="Slide Number Placeholder 3"/>
          <p:cNvSpPr>
            <a:spLocks noGrp="1"/>
          </p:cNvSpPr>
          <p:nvPr>
            <p:ph type="sldNum" sz="quarter" idx="10"/>
          </p:nvPr>
        </p:nvSpPr>
        <p:spPr/>
        <p:txBody>
          <a:bodyPr/>
          <a:lstStyle/>
          <a:p>
            <a:fld id="{2ED1D759-295C-484A-9A59-E25428A95EE5}" type="slidenum">
              <a:rPr lang="en-US" smtClean="0"/>
              <a:t>1</a:t>
            </a:fld>
            <a:endParaRPr lang="en-US"/>
          </a:p>
        </p:txBody>
      </p:sp>
    </p:spTree>
    <p:extLst>
      <p:ext uri="{BB962C8B-B14F-4D97-AF65-F5344CB8AC3E}">
        <p14:creationId xmlns:p14="http://schemas.microsoft.com/office/powerpoint/2010/main" val="18451136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10"/>
          </p:nvPr>
        </p:nvSpPr>
        <p:spPr/>
        <p:txBody>
          <a:bodyPr/>
          <a:lstStyle/>
          <a:p>
            <a:fld id="{2ED1D759-295C-484A-9A59-E25428A95EE5}" type="slidenum">
              <a:rPr lang="en-US" smtClean="0"/>
              <a:t>36</a:t>
            </a:fld>
            <a:endParaRPr lang="en-US"/>
          </a:p>
        </p:txBody>
      </p:sp>
    </p:spTree>
    <p:extLst>
      <p:ext uri="{BB962C8B-B14F-4D97-AF65-F5344CB8AC3E}">
        <p14:creationId xmlns:p14="http://schemas.microsoft.com/office/powerpoint/2010/main" val="296770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10"/>
          </p:nvPr>
        </p:nvSpPr>
        <p:spPr/>
        <p:txBody>
          <a:bodyPr/>
          <a:lstStyle/>
          <a:p>
            <a:fld id="{2ED1D759-295C-484A-9A59-E25428A95EE5}" type="slidenum">
              <a:rPr lang="en-US" smtClean="0"/>
              <a:t>37</a:t>
            </a:fld>
            <a:endParaRPr lang="en-US"/>
          </a:p>
        </p:txBody>
      </p:sp>
    </p:spTree>
    <p:extLst>
      <p:ext uri="{BB962C8B-B14F-4D97-AF65-F5344CB8AC3E}">
        <p14:creationId xmlns:p14="http://schemas.microsoft.com/office/powerpoint/2010/main" val="32331999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10"/>
          </p:nvPr>
        </p:nvSpPr>
        <p:spPr/>
        <p:txBody>
          <a:bodyPr/>
          <a:lstStyle/>
          <a:p>
            <a:fld id="{2ED1D759-295C-484A-9A59-E25428A95EE5}" type="slidenum">
              <a:rPr lang="en-US" smtClean="0"/>
              <a:t>43</a:t>
            </a:fld>
            <a:endParaRPr lang="en-US"/>
          </a:p>
        </p:txBody>
      </p:sp>
    </p:spTree>
    <p:extLst>
      <p:ext uri="{BB962C8B-B14F-4D97-AF65-F5344CB8AC3E}">
        <p14:creationId xmlns:p14="http://schemas.microsoft.com/office/powerpoint/2010/main" val="23713982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10"/>
          </p:nvPr>
        </p:nvSpPr>
        <p:spPr/>
        <p:txBody>
          <a:bodyPr/>
          <a:lstStyle/>
          <a:p>
            <a:fld id="{2ED1D759-295C-484A-9A59-E25428A95EE5}" type="slidenum">
              <a:rPr lang="en-US" smtClean="0"/>
              <a:t>44</a:t>
            </a:fld>
            <a:endParaRPr lang="en-US"/>
          </a:p>
        </p:txBody>
      </p:sp>
    </p:spTree>
    <p:extLst>
      <p:ext uri="{BB962C8B-B14F-4D97-AF65-F5344CB8AC3E}">
        <p14:creationId xmlns:p14="http://schemas.microsoft.com/office/powerpoint/2010/main" val="24910489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10"/>
          </p:nvPr>
        </p:nvSpPr>
        <p:spPr/>
        <p:txBody>
          <a:bodyPr/>
          <a:lstStyle/>
          <a:p>
            <a:fld id="{2ED1D759-295C-484A-9A59-E25428A95EE5}" type="slidenum">
              <a:rPr lang="en-US" smtClean="0"/>
              <a:t>9</a:t>
            </a:fld>
            <a:endParaRPr lang="en-US"/>
          </a:p>
        </p:txBody>
      </p:sp>
    </p:spTree>
    <p:extLst>
      <p:ext uri="{BB962C8B-B14F-4D97-AF65-F5344CB8AC3E}">
        <p14:creationId xmlns:p14="http://schemas.microsoft.com/office/powerpoint/2010/main" val="27273454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http://stackoverflow.com/questions/35861501/kafka-in-docker-not-working</a:t>
            </a:r>
          </a:p>
          <a:p>
            <a:endParaRPr lang="nl-NL" dirty="0" smtClean="0"/>
          </a:p>
          <a:p>
            <a:r>
              <a:rPr lang="nl-NL" dirty="0" smtClean="0"/>
              <a:t>Docker images </a:t>
            </a:r>
            <a:r>
              <a:rPr lang="nl-NL" dirty="0" err="1" smtClean="0"/>
              <a:t>from</a:t>
            </a:r>
            <a:r>
              <a:rPr lang="nl-NL" dirty="0" smtClean="0"/>
              <a:t> </a:t>
            </a:r>
            <a:r>
              <a:rPr lang="nl-NL" dirty="0" err="1" smtClean="0"/>
              <a:t>Confluent</a:t>
            </a:r>
            <a:r>
              <a:rPr lang="nl-NL" dirty="0" smtClean="0"/>
              <a:t>:</a:t>
            </a:r>
            <a:r>
              <a:rPr lang="nl-NL" baseline="0" dirty="0" smtClean="0"/>
              <a:t> https://hub.docker.com/r/confluent/kafka/ </a:t>
            </a:r>
            <a:endParaRPr lang="en-US" dirty="0"/>
          </a:p>
        </p:txBody>
      </p:sp>
      <p:sp>
        <p:nvSpPr>
          <p:cNvPr id="4" name="Slide Number Placeholder 3"/>
          <p:cNvSpPr>
            <a:spLocks noGrp="1"/>
          </p:cNvSpPr>
          <p:nvPr>
            <p:ph type="sldNum" sz="quarter" idx="10"/>
          </p:nvPr>
        </p:nvSpPr>
        <p:spPr/>
        <p:txBody>
          <a:bodyPr/>
          <a:lstStyle/>
          <a:p>
            <a:fld id="{2ED1D759-295C-484A-9A59-E25428A95EE5}" type="slidenum">
              <a:rPr lang="en-US" smtClean="0"/>
              <a:t>17</a:t>
            </a:fld>
            <a:endParaRPr lang="en-US"/>
          </a:p>
        </p:txBody>
      </p:sp>
    </p:spTree>
    <p:extLst>
      <p:ext uri="{BB962C8B-B14F-4D97-AF65-F5344CB8AC3E}">
        <p14:creationId xmlns:p14="http://schemas.microsoft.com/office/powerpoint/2010/main" val="1787213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10"/>
          </p:nvPr>
        </p:nvSpPr>
        <p:spPr/>
        <p:txBody>
          <a:bodyPr/>
          <a:lstStyle/>
          <a:p>
            <a:fld id="{2ED1D759-295C-484A-9A59-E25428A95EE5}" type="slidenum">
              <a:rPr lang="en-US" smtClean="0"/>
              <a:t>18</a:t>
            </a:fld>
            <a:endParaRPr lang="en-US"/>
          </a:p>
        </p:txBody>
      </p:sp>
    </p:spTree>
    <p:extLst>
      <p:ext uri="{BB962C8B-B14F-4D97-AF65-F5344CB8AC3E}">
        <p14:creationId xmlns:p14="http://schemas.microsoft.com/office/powerpoint/2010/main" val="3211106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10"/>
          </p:nvPr>
        </p:nvSpPr>
        <p:spPr/>
        <p:txBody>
          <a:bodyPr/>
          <a:lstStyle/>
          <a:p>
            <a:fld id="{2ED1D759-295C-484A-9A59-E25428A95EE5}" type="slidenum">
              <a:rPr lang="en-US" smtClean="0"/>
              <a:t>19</a:t>
            </a:fld>
            <a:endParaRPr lang="en-US"/>
          </a:p>
        </p:txBody>
      </p:sp>
    </p:spTree>
    <p:extLst>
      <p:ext uri="{BB962C8B-B14F-4D97-AF65-F5344CB8AC3E}">
        <p14:creationId xmlns:p14="http://schemas.microsoft.com/office/powerpoint/2010/main" val="13574407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10"/>
          </p:nvPr>
        </p:nvSpPr>
        <p:spPr/>
        <p:txBody>
          <a:bodyPr/>
          <a:lstStyle/>
          <a:p>
            <a:fld id="{2ED1D759-295C-484A-9A59-E25428A95EE5}" type="slidenum">
              <a:rPr lang="en-US" smtClean="0"/>
              <a:t>25</a:t>
            </a:fld>
            <a:endParaRPr lang="en-US"/>
          </a:p>
        </p:txBody>
      </p:sp>
    </p:spTree>
    <p:extLst>
      <p:ext uri="{BB962C8B-B14F-4D97-AF65-F5344CB8AC3E}">
        <p14:creationId xmlns:p14="http://schemas.microsoft.com/office/powerpoint/2010/main" val="4401735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10"/>
          </p:nvPr>
        </p:nvSpPr>
        <p:spPr/>
        <p:txBody>
          <a:bodyPr/>
          <a:lstStyle/>
          <a:p>
            <a:fld id="{2ED1D759-295C-484A-9A59-E25428A95EE5}" type="slidenum">
              <a:rPr lang="en-US" smtClean="0"/>
              <a:t>27</a:t>
            </a:fld>
            <a:endParaRPr lang="en-US"/>
          </a:p>
        </p:txBody>
      </p:sp>
    </p:spTree>
    <p:extLst>
      <p:ext uri="{BB962C8B-B14F-4D97-AF65-F5344CB8AC3E}">
        <p14:creationId xmlns:p14="http://schemas.microsoft.com/office/powerpoint/2010/main" val="20520717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10"/>
          </p:nvPr>
        </p:nvSpPr>
        <p:spPr/>
        <p:txBody>
          <a:bodyPr/>
          <a:lstStyle/>
          <a:p>
            <a:fld id="{2ED1D759-295C-484A-9A59-E25428A95EE5}" type="slidenum">
              <a:rPr lang="en-US" smtClean="0"/>
              <a:t>31</a:t>
            </a:fld>
            <a:endParaRPr lang="en-US"/>
          </a:p>
        </p:txBody>
      </p:sp>
    </p:spTree>
    <p:extLst>
      <p:ext uri="{BB962C8B-B14F-4D97-AF65-F5344CB8AC3E}">
        <p14:creationId xmlns:p14="http://schemas.microsoft.com/office/powerpoint/2010/main" val="5392522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10"/>
          </p:nvPr>
        </p:nvSpPr>
        <p:spPr/>
        <p:txBody>
          <a:bodyPr/>
          <a:lstStyle/>
          <a:p>
            <a:fld id="{2ED1D759-295C-484A-9A59-E25428A95EE5}" type="slidenum">
              <a:rPr lang="en-US" smtClean="0"/>
              <a:t>32</a:t>
            </a:fld>
            <a:endParaRPr lang="en-US"/>
          </a:p>
        </p:txBody>
      </p:sp>
    </p:spTree>
    <p:extLst>
      <p:ext uri="{BB962C8B-B14F-4D97-AF65-F5344CB8AC3E}">
        <p14:creationId xmlns:p14="http://schemas.microsoft.com/office/powerpoint/2010/main" val="261254836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AMIS">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9505951"/>
            <a:ext cx="17340263" cy="247650"/>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49839" y="3962704"/>
            <a:ext cx="6320532" cy="1991625"/>
          </a:xfrm>
          <a:prstGeom prst="rect">
            <a:avLst/>
          </a:prstGeom>
        </p:spPr>
      </p:pic>
    </p:spTree>
    <p:extLst>
      <p:ext uri="{BB962C8B-B14F-4D97-AF65-F5344CB8AC3E}">
        <p14:creationId xmlns:p14="http://schemas.microsoft.com/office/powerpoint/2010/main" val="3224104421"/>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FOTO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844824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FOTO5">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9256886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FOTO6">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0144523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1_3 MEDEDELINGEN">
    <p:bg>
      <p:bgPr>
        <a:solidFill>
          <a:schemeClr val="accent5"/>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892843" y="4756914"/>
            <a:ext cx="4374664" cy="3925776"/>
          </a:xfrm>
          <a:prstGeom prst="rect">
            <a:avLst/>
          </a:prstGeom>
        </p:spPr>
        <p:txBody>
          <a:bodyPr>
            <a:noAutofit/>
          </a:bodyPr>
          <a:lstStyle>
            <a:lvl1pPr marL="0" indent="0" algn="ctr">
              <a:lnSpc>
                <a:spcPct val="120000"/>
              </a:lnSpc>
              <a:buNone/>
              <a:defRPr sz="3100" b="0">
                <a:solidFill>
                  <a:schemeClr val="tx1"/>
                </a:solidFill>
                <a:latin typeface="+mj-lt"/>
                <a:cs typeface="Arial" panose="020B0604020202020204" pitchFamily="34" charset="0"/>
              </a:defRPr>
            </a:lvl1pPr>
            <a:lvl2pPr marL="609490" indent="0">
              <a:buNone/>
              <a:defRPr sz="2700">
                <a:solidFill>
                  <a:schemeClr val="tx1">
                    <a:tint val="75000"/>
                  </a:schemeClr>
                </a:solidFill>
              </a:defRPr>
            </a:lvl2pPr>
            <a:lvl3pPr marL="1218978" indent="0">
              <a:buNone/>
              <a:defRPr sz="2400">
                <a:solidFill>
                  <a:schemeClr val="tx1">
                    <a:tint val="75000"/>
                  </a:schemeClr>
                </a:solidFill>
              </a:defRPr>
            </a:lvl3pPr>
            <a:lvl4pPr marL="1828467" indent="0">
              <a:buNone/>
              <a:defRPr sz="2100">
                <a:solidFill>
                  <a:schemeClr val="tx1">
                    <a:tint val="75000"/>
                  </a:schemeClr>
                </a:solidFill>
              </a:defRPr>
            </a:lvl4pPr>
            <a:lvl5pPr marL="2437957" indent="0">
              <a:buNone/>
              <a:defRPr sz="2100">
                <a:solidFill>
                  <a:schemeClr val="tx1">
                    <a:tint val="75000"/>
                  </a:schemeClr>
                </a:solidFill>
              </a:defRPr>
            </a:lvl5pPr>
            <a:lvl6pPr marL="3047445" indent="0">
              <a:buNone/>
              <a:defRPr sz="2100">
                <a:solidFill>
                  <a:schemeClr val="tx1">
                    <a:tint val="75000"/>
                  </a:schemeClr>
                </a:solidFill>
              </a:defRPr>
            </a:lvl6pPr>
            <a:lvl7pPr marL="3656935" indent="0">
              <a:buNone/>
              <a:defRPr sz="2100">
                <a:solidFill>
                  <a:schemeClr val="tx1">
                    <a:tint val="75000"/>
                  </a:schemeClr>
                </a:solidFill>
              </a:defRPr>
            </a:lvl7pPr>
            <a:lvl8pPr marL="4266423" indent="0">
              <a:buNone/>
              <a:defRPr sz="2100">
                <a:solidFill>
                  <a:schemeClr val="tx1">
                    <a:tint val="75000"/>
                  </a:schemeClr>
                </a:solidFill>
              </a:defRPr>
            </a:lvl8pPr>
            <a:lvl9pPr marL="4875913" indent="0">
              <a:buNone/>
              <a:defRPr sz="2100">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19" name="Text Placeholder 2"/>
          <p:cNvSpPr>
            <a:spLocks noGrp="1"/>
          </p:cNvSpPr>
          <p:nvPr>
            <p:ph type="body" idx="10" hasCustomPrompt="1"/>
          </p:nvPr>
        </p:nvSpPr>
        <p:spPr>
          <a:xfrm>
            <a:off x="6472000" y="4756907"/>
            <a:ext cx="4374664" cy="3925774"/>
          </a:xfrm>
          <a:prstGeom prst="rect">
            <a:avLst/>
          </a:prstGeom>
        </p:spPr>
        <p:txBody>
          <a:bodyPr>
            <a:normAutofit/>
          </a:bodyPr>
          <a:lstStyle>
            <a:lvl1pPr marL="0" indent="0" algn="ctr">
              <a:lnSpc>
                <a:spcPct val="120000"/>
              </a:lnSpc>
              <a:buNone/>
              <a:defRPr sz="3100" b="0">
                <a:solidFill>
                  <a:schemeClr val="tx1"/>
                </a:solidFill>
                <a:latin typeface="+mj-lt"/>
                <a:cs typeface="Arial" panose="020B0604020202020204" pitchFamily="34" charset="0"/>
              </a:defRPr>
            </a:lvl1pPr>
            <a:lvl2pPr marL="609490" indent="0">
              <a:buNone/>
              <a:defRPr sz="2700">
                <a:solidFill>
                  <a:schemeClr val="tx1">
                    <a:tint val="75000"/>
                  </a:schemeClr>
                </a:solidFill>
              </a:defRPr>
            </a:lvl2pPr>
            <a:lvl3pPr marL="1218978" indent="0">
              <a:buNone/>
              <a:defRPr sz="2400">
                <a:solidFill>
                  <a:schemeClr val="tx1">
                    <a:tint val="75000"/>
                  </a:schemeClr>
                </a:solidFill>
              </a:defRPr>
            </a:lvl3pPr>
            <a:lvl4pPr marL="1828467" indent="0">
              <a:buNone/>
              <a:defRPr sz="2100">
                <a:solidFill>
                  <a:schemeClr val="tx1">
                    <a:tint val="75000"/>
                  </a:schemeClr>
                </a:solidFill>
              </a:defRPr>
            </a:lvl4pPr>
            <a:lvl5pPr marL="2437957" indent="0">
              <a:buNone/>
              <a:defRPr sz="2100">
                <a:solidFill>
                  <a:schemeClr val="tx1">
                    <a:tint val="75000"/>
                  </a:schemeClr>
                </a:solidFill>
              </a:defRPr>
            </a:lvl5pPr>
            <a:lvl6pPr marL="3047445" indent="0">
              <a:buNone/>
              <a:defRPr sz="2100">
                <a:solidFill>
                  <a:schemeClr val="tx1">
                    <a:tint val="75000"/>
                  </a:schemeClr>
                </a:solidFill>
              </a:defRPr>
            </a:lvl6pPr>
            <a:lvl7pPr marL="3656935" indent="0">
              <a:buNone/>
              <a:defRPr sz="2100">
                <a:solidFill>
                  <a:schemeClr val="tx1">
                    <a:tint val="75000"/>
                  </a:schemeClr>
                </a:solidFill>
              </a:defRPr>
            </a:lvl7pPr>
            <a:lvl8pPr marL="4266423" indent="0">
              <a:buNone/>
              <a:defRPr sz="2100">
                <a:solidFill>
                  <a:schemeClr val="tx1">
                    <a:tint val="75000"/>
                  </a:schemeClr>
                </a:solidFill>
              </a:defRPr>
            </a:lvl8pPr>
            <a:lvl9pPr marL="4875913" indent="0">
              <a:buNone/>
              <a:defRPr sz="2100">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20" name="Text Placeholder 2"/>
          <p:cNvSpPr>
            <a:spLocks noGrp="1"/>
          </p:cNvSpPr>
          <p:nvPr>
            <p:ph type="body" idx="11" hasCustomPrompt="1"/>
          </p:nvPr>
        </p:nvSpPr>
        <p:spPr>
          <a:xfrm>
            <a:off x="12050547" y="4764930"/>
            <a:ext cx="4374664" cy="3917751"/>
          </a:xfrm>
          <a:prstGeom prst="rect">
            <a:avLst/>
          </a:prstGeom>
        </p:spPr>
        <p:txBody>
          <a:bodyPr>
            <a:normAutofit/>
          </a:bodyPr>
          <a:lstStyle>
            <a:lvl1pPr marL="0" indent="0" algn="ctr">
              <a:lnSpc>
                <a:spcPct val="120000"/>
              </a:lnSpc>
              <a:buNone/>
              <a:defRPr sz="3100" b="0" baseline="0">
                <a:solidFill>
                  <a:schemeClr val="tx1"/>
                </a:solidFill>
                <a:latin typeface="+mj-lt"/>
                <a:cs typeface="Arial" panose="020B0604020202020204" pitchFamily="34" charset="0"/>
              </a:defRPr>
            </a:lvl1pPr>
            <a:lvl2pPr marL="609490" indent="0">
              <a:buNone/>
              <a:defRPr sz="2700">
                <a:solidFill>
                  <a:schemeClr val="tx1">
                    <a:tint val="75000"/>
                  </a:schemeClr>
                </a:solidFill>
              </a:defRPr>
            </a:lvl2pPr>
            <a:lvl3pPr marL="1218978" indent="0">
              <a:buNone/>
              <a:defRPr sz="2400">
                <a:solidFill>
                  <a:schemeClr val="tx1">
                    <a:tint val="75000"/>
                  </a:schemeClr>
                </a:solidFill>
              </a:defRPr>
            </a:lvl3pPr>
            <a:lvl4pPr marL="1828467" indent="0">
              <a:buNone/>
              <a:defRPr sz="2100">
                <a:solidFill>
                  <a:schemeClr val="tx1">
                    <a:tint val="75000"/>
                  </a:schemeClr>
                </a:solidFill>
              </a:defRPr>
            </a:lvl4pPr>
            <a:lvl5pPr marL="2437957" indent="0">
              <a:buNone/>
              <a:defRPr sz="2100">
                <a:solidFill>
                  <a:schemeClr val="tx1">
                    <a:tint val="75000"/>
                  </a:schemeClr>
                </a:solidFill>
              </a:defRPr>
            </a:lvl5pPr>
            <a:lvl6pPr marL="3047445" indent="0">
              <a:buNone/>
              <a:defRPr sz="2100">
                <a:solidFill>
                  <a:schemeClr val="tx1">
                    <a:tint val="75000"/>
                  </a:schemeClr>
                </a:solidFill>
              </a:defRPr>
            </a:lvl6pPr>
            <a:lvl7pPr marL="3656935" indent="0">
              <a:buNone/>
              <a:defRPr sz="2100">
                <a:solidFill>
                  <a:schemeClr val="tx1">
                    <a:tint val="75000"/>
                  </a:schemeClr>
                </a:solidFill>
              </a:defRPr>
            </a:lvl7pPr>
            <a:lvl8pPr marL="4266423" indent="0">
              <a:buNone/>
              <a:defRPr sz="2100">
                <a:solidFill>
                  <a:schemeClr val="tx1">
                    <a:tint val="75000"/>
                  </a:schemeClr>
                </a:solidFill>
              </a:defRPr>
            </a:lvl8pPr>
            <a:lvl9pPr marL="4875913" indent="0">
              <a:buNone/>
              <a:defRPr sz="2100">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grpSp>
        <p:nvGrpSpPr>
          <p:cNvPr id="6" name="Group 5"/>
          <p:cNvGrpSpPr>
            <a:grpSpLocks noChangeAspect="1"/>
          </p:cNvGrpSpPr>
          <p:nvPr/>
        </p:nvGrpSpPr>
        <p:grpSpPr>
          <a:xfrm>
            <a:off x="2136637" y="3477197"/>
            <a:ext cx="1472677" cy="1035445"/>
            <a:chOff x="1502273" y="2576434"/>
            <a:chExt cx="1035445" cy="1035445"/>
          </a:xfrm>
        </p:grpSpPr>
        <p:sp>
          <p:nvSpPr>
            <p:cNvPr id="4" name="Oval 3"/>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a:p>
          </p:txBody>
        </p:sp>
        <p:sp>
          <p:nvSpPr>
            <p:cNvPr id="5" name="TextBox 4"/>
            <p:cNvSpPr txBox="1"/>
            <p:nvPr/>
          </p:nvSpPr>
          <p:spPr>
            <a:xfrm>
              <a:off x="1502273" y="2709435"/>
              <a:ext cx="1035445" cy="769441"/>
            </a:xfrm>
            <a:prstGeom prst="rect">
              <a:avLst/>
            </a:prstGeom>
            <a:noFill/>
          </p:spPr>
          <p:txBody>
            <a:bodyPr wrap="square" rtlCol="0">
              <a:spAutoFit/>
            </a:bodyPr>
            <a:lstStyle/>
            <a:p>
              <a:pPr algn="ctr"/>
              <a:r>
                <a:rPr lang="nl-NL" sz="4400" b="1" dirty="0" smtClean="0">
                  <a:latin typeface="+mj-lt"/>
                  <a:cs typeface="Arial" panose="020B0604020202020204" pitchFamily="34" charset="0"/>
                </a:rPr>
                <a:t>1</a:t>
              </a:r>
              <a:endParaRPr lang="nl-NL" sz="4400" b="1" dirty="0">
                <a:latin typeface="+mj-lt"/>
                <a:cs typeface="Arial" panose="020B0604020202020204" pitchFamily="34" charset="0"/>
              </a:endParaRPr>
            </a:p>
          </p:txBody>
        </p:sp>
      </p:grpSp>
      <p:sp>
        <p:nvSpPr>
          <p:cNvPr id="17" name="Title 1"/>
          <p:cNvSpPr>
            <a:spLocks noGrp="1"/>
          </p:cNvSpPr>
          <p:nvPr>
            <p:ph type="title" hasCustomPrompt="1"/>
          </p:nvPr>
        </p:nvSpPr>
        <p:spPr>
          <a:xfrm>
            <a:off x="3" y="843466"/>
            <a:ext cx="17340262" cy="973309"/>
          </a:xfrm>
          <a:prstGeom prst="rect">
            <a:avLst/>
          </a:prstGeom>
        </p:spPr>
        <p:txBody>
          <a:bodyPr anchor="t" anchorCtr="0">
            <a:noAutofit/>
          </a:bodyPr>
          <a:lstStyle>
            <a:lvl1pPr algn="ctr">
              <a:defRPr sz="6500"/>
            </a:lvl1pPr>
          </a:lstStyle>
          <a:p>
            <a:r>
              <a:rPr lang="en-US" dirty="0" err="1" smtClean="0"/>
              <a:t>Plaats</a:t>
            </a:r>
            <a:r>
              <a:rPr lang="en-US" dirty="0" smtClean="0"/>
              <a:t> </a:t>
            </a:r>
            <a:r>
              <a:rPr lang="en-US" dirty="0" err="1" smtClean="0"/>
              <a:t>titel</a:t>
            </a:r>
            <a:r>
              <a:rPr lang="en-US" dirty="0" smtClean="0"/>
              <a:t> </a:t>
            </a:r>
            <a:r>
              <a:rPr lang="en-US" dirty="0" err="1" smtClean="0"/>
              <a:t>hier</a:t>
            </a:r>
            <a:endParaRPr lang="en-US" dirty="0"/>
          </a:p>
        </p:txBody>
      </p:sp>
      <p:grpSp>
        <p:nvGrpSpPr>
          <p:cNvPr id="15" name="Group 14"/>
          <p:cNvGrpSpPr>
            <a:grpSpLocks noChangeAspect="1"/>
          </p:cNvGrpSpPr>
          <p:nvPr/>
        </p:nvGrpSpPr>
        <p:grpSpPr>
          <a:xfrm>
            <a:off x="7922993" y="3477196"/>
            <a:ext cx="1472677" cy="1035445"/>
            <a:chOff x="1502273" y="2576434"/>
            <a:chExt cx="1035445" cy="1035445"/>
          </a:xfrm>
        </p:grpSpPr>
        <p:sp>
          <p:nvSpPr>
            <p:cNvPr id="16" name="Oval 15"/>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a:p>
          </p:txBody>
        </p:sp>
        <p:sp>
          <p:nvSpPr>
            <p:cNvPr id="18" name="TextBox 17"/>
            <p:cNvSpPr txBox="1"/>
            <p:nvPr/>
          </p:nvSpPr>
          <p:spPr>
            <a:xfrm>
              <a:off x="1502273" y="2709435"/>
              <a:ext cx="1035445" cy="769441"/>
            </a:xfrm>
            <a:prstGeom prst="rect">
              <a:avLst/>
            </a:prstGeom>
            <a:noFill/>
          </p:spPr>
          <p:txBody>
            <a:bodyPr wrap="square" rtlCol="0">
              <a:spAutoFit/>
            </a:bodyPr>
            <a:lstStyle/>
            <a:p>
              <a:pPr algn="ctr"/>
              <a:r>
                <a:rPr lang="en-US" sz="4400" b="1" dirty="0" smtClean="0">
                  <a:latin typeface="+mj-lt"/>
                  <a:cs typeface="Arial" panose="020B0604020202020204" pitchFamily="34" charset="0"/>
                </a:rPr>
                <a:t>2</a:t>
              </a:r>
              <a:endParaRPr lang="nl-NL" sz="4400" b="1" dirty="0">
                <a:latin typeface="+mj-lt"/>
                <a:cs typeface="Arial" panose="020B0604020202020204" pitchFamily="34" charset="0"/>
              </a:endParaRPr>
            </a:p>
          </p:txBody>
        </p:sp>
      </p:grpSp>
      <p:grpSp>
        <p:nvGrpSpPr>
          <p:cNvPr id="21" name="Group 20"/>
          <p:cNvGrpSpPr>
            <a:grpSpLocks noChangeAspect="1"/>
          </p:cNvGrpSpPr>
          <p:nvPr/>
        </p:nvGrpSpPr>
        <p:grpSpPr>
          <a:xfrm>
            <a:off x="13501541" y="3477196"/>
            <a:ext cx="1472677" cy="1035445"/>
            <a:chOff x="1502273" y="2576434"/>
            <a:chExt cx="1035445" cy="1035445"/>
          </a:xfrm>
        </p:grpSpPr>
        <p:sp>
          <p:nvSpPr>
            <p:cNvPr id="22" name="Oval 2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a:p>
          </p:txBody>
        </p:sp>
        <p:sp>
          <p:nvSpPr>
            <p:cNvPr id="23" name="TextBox 22"/>
            <p:cNvSpPr txBox="1"/>
            <p:nvPr/>
          </p:nvSpPr>
          <p:spPr>
            <a:xfrm>
              <a:off x="1502273" y="2709435"/>
              <a:ext cx="1035445" cy="769441"/>
            </a:xfrm>
            <a:prstGeom prst="rect">
              <a:avLst/>
            </a:prstGeom>
            <a:noFill/>
          </p:spPr>
          <p:txBody>
            <a:bodyPr wrap="square" rtlCol="0">
              <a:spAutoFit/>
            </a:bodyPr>
            <a:lstStyle/>
            <a:p>
              <a:pPr algn="ctr"/>
              <a:r>
                <a:rPr lang="en-US" sz="4400" b="1" dirty="0" smtClean="0">
                  <a:latin typeface="+mj-lt"/>
                  <a:cs typeface="Arial" panose="020B0604020202020204" pitchFamily="34" charset="0"/>
                </a:rPr>
                <a:t>3</a:t>
              </a:r>
              <a:endParaRPr lang="nl-NL" sz="4400" b="1" dirty="0">
                <a:latin typeface="+mj-lt"/>
                <a:cs typeface="Arial" panose="020B0604020202020204" pitchFamily="34" charset="0"/>
              </a:endParaRPr>
            </a:p>
          </p:txBody>
        </p:sp>
      </p:grpSp>
    </p:spTree>
    <p:extLst>
      <p:ext uri="{BB962C8B-B14F-4D97-AF65-F5344CB8AC3E}">
        <p14:creationId xmlns:p14="http://schemas.microsoft.com/office/powerpoint/2010/main" val="229552481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3 MEDEDELINGEN">
    <p:bg>
      <p:bgPr>
        <a:solidFill>
          <a:srgbClr val="E73430"/>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892843" y="4756914"/>
            <a:ext cx="4374664" cy="3925776"/>
          </a:xfrm>
          <a:prstGeom prst="rect">
            <a:avLst/>
          </a:prstGeom>
        </p:spPr>
        <p:txBody>
          <a:bodyPr>
            <a:noAutofit/>
          </a:bodyPr>
          <a:lstStyle>
            <a:lvl1pPr marL="0" indent="0" algn="ctr">
              <a:lnSpc>
                <a:spcPct val="120000"/>
              </a:lnSpc>
              <a:buNone/>
              <a:defRPr sz="3100" b="0">
                <a:solidFill>
                  <a:schemeClr val="tx1"/>
                </a:solidFill>
                <a:latin typeface="+mj-lt"/>
                <a:cs typeface="Arial" panose="020B0604020202020204" pitchFamily="34" charset="0"/>
              </a:defRPr>
            </a:lvl1pPr>
            <a:lvl2pPr marL="609490" indent="0">
              <a:buNone/>
              <a:defRPr sz="2700">
                <a:solidFill>
                  <a:schemeClr val="tx1">
                    <a:tint val="75000"/>
                  </a:schemeClr>
                </a:solidFill>
              </a:defRPr>
            </a:lvl2pPr>
            <a:lvl3pPr marL="1218978" indent="0">
              <a:buNone/>
              <a:defRPr sz="2400">
                <a:solidFill>
                  <a:schemeClr val="tx1">
                    <a:tint val="75000"/>
                  </a:schemeClr>
                </a:solidFill>
              </a:defRPr>
            </a:lvl3pPr>
            <a:lvl4pPr marL="1828467" indent="0">
              <a:buNone/>
              <a:defRPr sz="2100">
                <a:solidFill>
                  <a:schemeClr val="tx1">
                    <a:tint val="75000"/>
                  </a:schemeClr>
                </a:solidFill>
              </a:defRPr>
            </a:lvl4pPr>
            <a:lvl5pPr marL="2437957" indent="0">
              <a:buNone/>
              <a:defRPr sz="2100">
                <a:solidFill>
                  <a:schemeClr val="tx1">
                    <a:tint val="75000"/>
                  </a:schemeClr>
                </a:solidFill>
              </a:defRPr>
            </a:lvl5pPr>
            <a:lvl6pPr marL="3047445" indent="0">
              <a:buNone/>
              <a:defRPr sz="2100">
                <a:solidFill>
                  <a:schemeClr val="tx1">
                    <a:tint val="75000"/>
                  </a:schemeClr>
                </a:solidFill>
              </a:defRPr>
            </a:lvl6pPr>
            <a:lvl7pPr marL="3656935" indent="0">
              <a:buNone/>
              <a:defRPr sz="2100">
                <a:solidFill>
                  <a:schemeClr val="tx1">
                    <a:tint val="75000"/>
                  </a:schemeClr>
                </a:solidFill>
              </a:defRPr>
            </a:lvl7pPr>
            <a:lvl8pPr marL="4266423" indent="0">
              <a:buNone/>
              <a:defRPr sz="2100">
                <a:solidFill>
                  <a:schemeClr val="tx1">
                    <a:tint val="75000"/>
                  </a:schemeClr>
                </a:solidFill>
              </a:defRPr>
            </a:lvl8pPr>
            <a:lvl9pPr marL="4875913" indent="0">
              <a:buNone/>
              <a:defRPr sz="2100">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19" name="Text Placeholder 2"/>
          <p:cNvSpPr>
            <a:spLocks noGrp="1"/>
          </p:cNvSpPr>
          <p:nvPr>
            <p:ph type="body" idx="10" hasCustomPrompt="1"/>
          </p:nvPr>
        </p:nvSpPr>
        <p:spPr>
          <a:xfrm>
            <a:off x="6472000" y="4756907"/>
            <a:ext cx="4374664" cy="3925774"/>
          </a:xfrm>
          <a:prstGeom prst="rect">
            <a:avLst/>
          </a:prstGeom>
        </p:spPr>
        <p:txBody>
          <a:bodyPr>
            <a:normAutofit/>
          </a:bodyPr>
          <a:lstStyle>
            <a:lvl1pPr marL="0" indent="0" algn="ctr">
              <a:lnSpc>
                <a:spcPct val="120000"/>
              </a:lnSpc>
              <a:buNone/>
              <a:defRPr sz="3100" b="0">
                <a:solidFill>
                  <a:schemeClr val="tx1"/>
                </a:solidFill>
                <a:latin typeface="+mj-lt"/>
                <a:cs typeface="Arial" panose="020B0604020202020204" pitchFamily="34" charset="0"/>
              </a:defRPr>
            </a:lvl1pPr>
            <a:lvl2pPr marL="609490" indent="0">
              <a:buNone/>
              <a:defRPr sz="2700">
                <a:solidFill>
                  <a:schemeClr val="tx1">
                    <a:tint val="75000"/>
                  </a:schemeClr>
                </a:solidFill>
              </a:defRPr>
            </a:lvl2pPr>
            <a:lvl3pPr marL="1218978" indent="0">
              <a:buNone/>
              <a:defRPr sz="2400">
                <a:solidFill>
                  <a:schemeClr val="tx1">
                    <a:tint val="75000"/>
                  </a:schemeClr>
                </a:solidFill>
              </a:defRPr>
            </a:lvl3pPr>
            <a:lvl4pPr marL="1828467" indent="0">
              <a:buNone/>
              <a:defRPr sz="2100">
                <a:solidFill>
                  <a:schemeClr val="tx1">
                    <a:tint val="75000"/>
                  </a:schemeClr>
                </a:solidFill>
              </a:defRPr>
            </a:lvl4pPr>
            <a:lvl5pPr marL="2437957" indent="0">
              <a:buNone/>
              <a:defRPr sz="2100">
                <a:solidFill>
                  <a:schemeClr val="tx1">
                    <a:tint val="75000"/>
                  </a:schemeClr>
                </a:solidFill>
              </a:defRPr>
            </a:lvl5pPr>
            <a:lvl6pPr marL="3047445" indent="0">
              <a:buNone/>
              <a:defRPr sz="2100">
                <a:solidFill>
                  <a:schemeClr val="tx1">
                    <a:tint val="75000"/>
                  </a:schemeClr>
                </a:solidFill>
              </a:defRPr>
            </a:lvl6pPr>
            <a:lvl7pPr marL="3656935" indent="0">
              <a:buNone/>
              <a:defRPr sz="2100">
                <a:solidFill>
                  <a:schemeClr val="tx1">
                    <a:tint val="75000"/>
                  </a:schemeClr>
                </a:solidFill>
              </a:defRPr>
            </a:lvl7pPr>
            <a:lvl8pPr marL="4266423" indent="0">
              <a:buNone/>
              <a:defRPr sz="2100">
                <a:solidFill>
                  <a:schemeClr val="tx1">
                    <a:tint val="75000"/>
                  </a:schemeClr>
                </a:solidFill>
              </a:defRPr>
            </a:lvl8pPr>
            <a:lvl9pPr marL="4875913" indent="0">
              <a:buNone/>
              <a:defRPr sz="2100">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20" name="Text Placeholder 2"/>
          <p:cNvSpPr>
            <a:spLocks noGrp="1"/>
          </p:cNvSpPr>
          <p:nvPr>
            <p:ph type="body" idx="11" hasCustomPrompt="1"/>
          </p:nvPr>
        </p:nvSpPr>
        <p:spPr>
          <a:xfrm>
            <a:off x="12050547" y="4764930"/>
            <a:ext cx="4374664" cy="3917751"/>
          </a:xfrm>
          <a:prstGeom prst="rect">
            <a:avLst/>
          </a:prstGeom>
        </p:spPr>
        <p:txBody>
          <a:bodyPr>
            <a:normAutofit/>
          </a:bodyPr>
          <a:lstStyle>
            <a:lvl1pPr marL="0" indent="0" algn="ctr">
              <a:lnSpc>
                <a:spcPct val="120000"/>
              </a:lnSpc>
              <a:buNone/>
              <a:defRPr sz="3100" b="0" baseline="0">
                <a:solidFill>
                  <a:schemeClr val="tx1"/>
                </a:solidFill>
                <a:latin typeface="+mj-lt"/>
                <a:cs typeface="Arial" panose="020B0604020202020204" pitchFamily="34" charset="0"/>
              </a:defRPr>
            </a:lvl1pPr>
            <a:lvl2pPr marL="609490" indent="0">
              <a:buNone/>
              <a:defRPr sz="2700">
                <a:solidFill>
                  <a:schemeClr val="tx1">
                    <a:tint val="75000"/>
                  </a:schemeClr>
                </a:solidFill>
              </a:defRPr>
            </a:lvl2pPr>
            <a:lvl3pPr marL="1218978" indent="0">
              <a:buNone/>
              <a:defRPr sz="2400">
                <a:solidFill>
                  <a:schemeClr val="tx1">
                    <a:tint val="75000"/>
                  </a:schemeClr>
                </a:solidFill>
              </a:defRPr>
            </a:lvl3pPr>
            <a:lvl4pPr marL="1828467" indent="0">
              <a:buNone/>
              <a:defRPr sz="2100">
                <a:solidFill>
                  <a:schemeClr val="tx1">
                    <a:tint val="75000"/>
                  </a:schemeClr>
                </a:solidFill>
              </a:defRPr>
            </a:lvl4pPr>
            <a:lvl5pPr marL="2437957" indent="0">
              <a:buNone/>
              <a:defRPr sz="2100">
                <a:solidFill>
                  <a:schemeClr val="tx1">
                    <a:tint val="75000"/>
                  </a:schemeClr>
                </a:solidFill>
              </a:defRPr>
            </a:lvl5pPr>
            <a:lvl6pPr marL="3047445" indent="0">
              <a:buNone/>
              <a:defRPr sz="2100">
                <a:solidFill>
                  <a:schemeClr val="tx1">
                    <a:tint val="75000"/>
                  </a:schemeClr>
                </a:solidFill>
              </a:defRPr>
            </a:lvl6pPr>
            <a:lvl7pPr marL="3656935" indent="0">
              <a:buNone/>
              <a:defRPr sz="2100">
                <a:solidFill>
                  <a:schemeClr val="tx1">
                    <a:tint val="75000"/>
                  </a:schemeClr>
                </a:solidFill>
              </a:defRPr>
            </a:lvl7pPr>
            <a:lvl8pPr marL="4266423" indent="0">
              <a:buNone/>
              <a:defRPr sz="2100">
                <a:solidFill>
                  <a:schemeClr val="tx1">
                    <a:tint val="75000"/>
                  </a:schemeClr>
                </a:solidFill>
              </a:defRPr>
            </a:lvl8pPr>
            <a:lvl9pPr marL="4875913" indent="0">
              <a:buNone/>
              <a:defRPr sz="2100">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grpSp>
        <p:nvGrpSpPr>
          <p:cNvPr id="6" name="Group 5"/>
          <p:cNvGrpSpPr>
            <a:grpSpLocks noChangeAspect="1"/>
          </p:cNvGrpSpPr>
          <p:nvPr/>
        </p:nvGrpSpPr>
        <p:grpSpPr>
          <a:xfrm>
            <a:off x="2136637" y="3477197"/>
            <a:ext cx="1472677" cy="1035445"/>
            <a:chOff x="1502273" y="2576434"/>
            <a:chExt cx="1035445" cy="1035445"/>
          </a:xfrm>
        </p:grpSpPr>
        <p:sp>
          <p:nvSpPr>
            <p:cNvPr id="4" name="Oval 3"/>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a:p>
          </p:txBody>
        </p:sp>
        <p:sp>
          <p:nvSpPr>
            <p:cNvPr id="5" name="TextBox 4"/>
            <p:cNvSpPr txBox="1"/>
            <p:nvPr/>
          </p:nvSpPr>
          <p:spPr>
            <a:xfrm>
              <a:off x="1502273" y="2709435"/>
              <a:ext cx="1035445" cy="769441"/>
            </a:xfrm>
            <a:prstGeom prst="rect">
              <a:avLst/>
            </a:prstGeom>
            <a:noFill/>
          </p:spPr>
          <p:txBody>
            <a:bodyPr wrap="square" rtlCol="0">
              <a:spAutoFit/>
            </a:bodyPr>
            <a:lstStyle/>
            <a:p>
              <a:pPr algn="ctr"/>
              <a:r>
                <a:rPr lang="nl-NL" sz="4400" b="1" dirty="0" smtClean="0">
                  <a:latin typeface="+mj-lt"/>
                  <a:cs typeface="Arial" panose="020B0604020202020204" pitchFamily="34" charset="0"/>
                </a:rPr>
                <a:t>1</a:t>
              </a:r>
              <a:endParaRPr lang="nl-NL" sz="4400" b="1" dirty="0">
                <a:latin typeface="+mj-lt"/>
                <a:cs typeface="Arial" panose="020B0604020202020204" pitchFamily="34" charset="0"/>
              </a:endParaRPr>
            </a:p>
          </p:txBody>
        </p:sp>
      </p:grpSp>
      <p:sp>
        <p:nvSpPr>
          <p:cNvPr id="17" name="Title 1"/>
          <p:cNvSpPr>
            <a:spLocks noGrp="1"/>
          </p:cNvSpPr>
          <p:nvPr>
            <p:ph type="title" hasCustomPrompt="1"/>
          </p:nvPr>
        </p:nvSpPr>
        <p:spPr>
          <a:xfrm>
            <a:off x="3" y="843466"/>
            <a:ext cx="17340262" cy="973309"/>
          </a:xfrm>
          <a:prstGeom prst="rect">
            <a:avLst/>
          </a:prstGeom>
        </p:spPr>
        <p:txBody>
          <a:bodyPr anchor="t" anchorCtr="0">
            <a:noAutofit/>
          </a:bodyPr>
          <a:lstStyle>
            <a:lvl1pPr algn="ctr">
              <a:defRPr sz="6500"/>
            </a:lvl1pPr>
          </a:lstStyle>
          <a:p>
            <a:r>
              <a:rPr lang="en-US" dirty="0" err="1" smtClean="0"/>
              <a:t>Plaats</a:t>
            </a:r>
            <a:r>
              <a:rPr lang="en-US" dirty="0" smtClean="0"/>
              <a:t> </a:t>
            </a:r>
            <a:r>
              <a:rPr lang="en-US" dirty="0" err="1" smtClean="0"/>
              <a:t>titel</a:t>
            </a:r>
            <a:r>
              <a:rPr lang="en-US" dirty="0" smtClean="0"/>
              <a:t> </a:t>
            </a:r>
            <a:r>
              <a:rPr lang="en-US" dirty="0" err="1" smtClean="0"/>
              <a:t>hier</a:t>
            </a:r>
            <a:endParaRPr lang="en-US" dirty="0"/>
          </a:p>
        </p:txBody>
      </p:sp>
      <p:grpSp>
        <p:nvGrpSpPr>
          <p:cNvPr id="15" name="Group 14"/>
          <p:cNvGrpSpPr>
            <a:grpSpLocks noChangeAspect="1"/>
          </p:cNvGrpSpPr>
          <p:nvPr/>
        </p:nvGrpSpPr>
        <p:grpSpPr>
          <a:xfrm>
            <a:off x="7922993" y="3477196"/>
            <a:ext cx="1472677" cy="1035445"/>
            <a:chOff x="1502273" y="2576434"/>
            <a:chExt cx="1035445" cy="1035445"/>
          </a:xfrm>
        </p:grpSpPr>
        <p:sp>
          <p:nvSpPr>
            <p:cNvPr id="16" name="Oval 15"/>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a:p>
          </p:txBody>
        </p:sp>
        <p:sp>
          <p:nvSpPr>
            <p:cNvPr id="18" name="TextBox 17"/>
            <p:cNvSpPr txBox="1"/>
            <p:nvPr/>
          </p:nvSpPr>
          <p:spPr>
            <a:xfrm>
              <a:off x="1502273" y="2709435"/>
              <a:ext cx="1035445" cy="769441"/>
            </a:xfrm>
            <a:prstGeom prst="rect">
              <a:avLst/>
            </a:prstGeom>
            <a:noFill/>
          </p:spPr>
          <p:txBody>
            <a:bodyPr wrap="square" rtlCol="0">
              <a:spAutoFit/>
            </a:bodyPr>
            <a:lstStyle/>
            <a:p>
              <a:pPr algn="ctr"/>
              <a:r>
                <a:rPr lang="en-US" sz="4400" b="1" dirty="0" smtClean="0">
                  <a:latin typeface="+mj-lt"/>
                  <a:cs typeface="Arial" panose="020B0604020202020204" pitchFamily="34" charset="0"/>
                </a:rPr>
                <a:t>2</a:t>
              </a:r>
              <a:endParaRPr lang="nl-NL" sz="4400" b="1" dirty="0">
                <a:latin typeface="+mj-lt"/>
                <a:cs typeface="Arial" panose="020B0604020202020204" pitchFamily="34" charset="0"/>
              </a:endParaRPr>
            </a:p>
          </p:txBody>
        </p:sp>
      </p:grpSp>
      <p:grpSp>
        <p:nvGrpSpPr>
          <p:cNvPr id="21" name="Group 20"/>
          <p:cNvGrpSpPr>
            <a:grpSpLocks noChangeAspect="1"/>
          </p:cNvGrpSpPr>
          <p:nvPr/>
        </p:nvGrpSpPr>
        <p:grpSpPr>
          <a:xfrm>
            <a:off x="13501541" y="3477196"/>
            <a:ext cx="1472677" cy="1035445"/>
            <a:chOff x="1502273" y="2576434"/>
            <a:chExt cx="1035445" cy="1035445"/>
          </a:xfrm>
        </p:grpSpPr>
        <p:sp>
          <p:nvSpPr>
            <p:cNvPr id="22" name="Oval 2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a:p>
          </p:txBody>
        </p:sp>
        <p:sp>
          <p:nvSpPr>
            <p:cNvPr id="23" name="TextBox 22"/>
            <p:cNvSpPr txBox="1"/>
            <p:nvPr/>
          </p:nvSpPr>
          <p:spPr>
            <a:xfrm>
              <a:off x="1502273" y="2709435"/>
              <a:ext cx="1035445" cy="769441"/>
            </a:xfrm>
            <a:prstGeom prst="rect">
              <a:avLst/>
            </a:prstGeom>
            <a:noFill/>
          </p:spPr>
          <p:txBody>
            <a:bodyPr wrap="square" rtlCol="0">
              <a:spAutoFit/>
            </a:bodyPr>
            <a:lstStyle/>
            <a:p>
              <a:pPr algn="ctr"/>
              <a:r>
                <a:rPr lang="en-US" sz="4400" b="1" dirty="0" smtClean="0">
                  <a:latin typeface="+mj-lt"/>
                  <a:cs typeface="Arial" panose="020B0604020202020204" pitchFamily="34" charset="0"/>
                </a:rPr>
                <a:t>3</a:t>
              </a:r>
              <a:endParaRPr lang="nl-NL" sz="4400" b="1" dirty="0">
                <a:latin typeface="+mj-lt"/>
                <a:cs typeface="Arial" panose="020B0604020202020204" pitchFamily="34" charset="0"/>
              </a:endParaRPr>
            </a:p>
          </p:txBody>
        </p:sp>
      </p:grpSp>
    </p:spTree>
    <p:extLst>
      <p:ext uri="{BB962C8B-B14F-4D97-AF65-F5344CB8AC3E}">
        <p14:creationId xmlns:p14="http://schemas.microsoft.com/office/powerpoint/2010/main" val="219168786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2_3 MEDEDELINGEN">
    <p:bg>
      <p:bgPr>
        <a:solidFill>
          <a:schemeClr val="accent4"/>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892843" y="4756914"/>
            <a:ext cx="4374664" cy="3925776"/>
          </a:xfrm>
          <a:prstGeom prst="rect">
            <a:avLst/>
          </a:prstGeom>
        </p:spPr>
        <p:txBody>
          <a:bodyPr>
            <a:noAutofit/>
          </a:bodyPr>
          <a:lstStyle>
            <a:lvl1pPr marL="0" indent="0" algn="ctr">
              <a:lnSpc>
                <a:spcPct val="120000"/>
              </a:lnSpc>
              <a:buNone/>
              <a:defRPr sz="3100" b="0">
                <a:solidFill>
                  <a:schemeClr val="tx1"/>
                </a:solidFill>
                <a:latin typeface="+mj-lt"/>
                <a:cs typeface="Arial" panose="020B0604020202020204" pitchFamily="34" charset="0"/>
              </a:defRPr>
            </a:lvl1pPr>
            <a:lvl2pPr marL="609490" indent="0">
              <a:buNone/>
              <a:defRPr sz="2700">
                <a:solidFill>
                  <a:schemeClr val="tx1">
                    <a:tint val="75000"/>
                  </a:schemeClr>
                </a:solidFill>
              </a:defRPr>
            </a:lvl2pPr>
            <a:lvl3pPr marL="1218978" indent="0">
              <a:buNone/>
              <a:defRPr sz="2400">
                <a:solidFill>
                  <a:schemeClr val="tx1">
                    <a:tint val="75000"/>
                  </a:schemeClr>
                </a:solidFill>
              </a:defRPr>
            </a:lvl3pPr>
            <a:lvl4pPr marL="1828467" indent="0">
              <a:buNone/>
              <a:defRPr sz="2100">
                <a:solidFill>
                  <a:schemeClr val="tx1">
                    <a:tint val="75000"/>
                  </a:schemeClr>
                </a:solidFill>
              </a:defRPr>
            </a:lvl4pPr>
            <a:lvl5pPr marL="2437957" indent="0">
              <a:buNone/>
              <a:defRPr sz="2100">
                <a:solidFill>
                  <a:schemeClr val="tx1">
                    <a:tint val="75000"/>
                  </a:schemeClr>
                </a:solidFill>
              </a:defRPr>
            </a:lvl5pPr>
            <a:lvl6pPr marL="3047445" indent="0">
              <a:buNone/>
              <a:defRPr sz="2100">
                <a:solidFill>
                  <a:schemeClr val="tx1">
                    <a:tint val="75000"/>
                  </a:schemeClr>
                </a:solidFill>
              </a:defRPr>
            </a:lvl6pPr>
            <a:lvl7pPr marL="3656935" indent="0">
              <a:buNone/>
              <a:defRPr sz="2100">
                <a:solidFill>
                  <a:schemeClr val="tx1">
                    <a:tint val="75000"/>
                  </a:schemeClr>
                </a:solidFill>
              </a:defRPr>
            </a:lvl7pPr>
            <a:lvl8pPr marL="4266423" indent="0">
              <a:buNone/>
              <a:defRPr sz="2100">
                <a:solidFill>
                  <a:schemeClr val="tx1">
                    <a:tint val="75000"/>
                  </a:schemeClr>
                </a:solidFill>
              </a:defRPr>
            </a:lvl8pPr>
            <a:lvl9pPr marL="4875913" indent="0">
              <a:buNone/>
              <a:defRPr sz="2100">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19" name="Text Placeholder 2"/>
          <p:cNvSpPr>
            <a:spLocks noGrp="1"/>
          </p:cNvSpPr>
          <p:nvPr>
            <p:ph type="body" idx="10" hasCustomPrompt="1"/>
          </p:nvPr>
        </p:nvSpPr>
        <p:spPr>
          <a:xfrm>
            <a:off x="6472000" y="4756907"/>
            <a:ext cx="4374664" cy="3925774"/>
          </a:xfrm>
          <a:prstGeom prst="rect">
            <a:avLst/>
          </a:prstGeom>
        </p:spPr>
        <p:txBody>
          <a:bodyPr>
            <a:normAutofit/>
          </a:bodyPr>
          <a:lstStyle>
            <a:lvl1pPr marL="0" indent="0" algn="ctr">
              <a:lnSpc>
                <a:spcPct val="120000"/>
              </a:lnSpc>
              <a:buNone/>
              <a:defRPr sz="3100" b="0">
                <a:solidFill>
                  <a:schemeClr val="tx1"/>
                </a:solidFill>
                <a:latin typeface="+mj-lt"/>
                <a:cs typeface="Arial" panose="020B0604020202020204" pitchFamily="34" charset="0"/>
              </a:defRPr>
            </a:lvl1pPr>
            <a:lvl2pPr marL="609490" indent="0">
              <a:buNone/>
              <a:defRPr sz="2700">
                <a:solidFill>
                  <a:schemeClr val="tx1">
                    <a:tint val="75000"/>
                  </a:schemeClr>
                </a:solidFill>
              </a:defRPr>
            </a:lvl2pPr>
            <a:lvl3pPr marL="1218978" indent="0">
              <a:buNone/>
              <a:defRPr sz="2400">
                <a:solidFill>
                  <a:schemeClr val="tx1">
                    <a:tint val="75000"/>
                  </a:schemeClr>
                </a:solidFill>
              </a:defRPr>
            </a:lvl3pPr>
            <a:lvl4pPr marL="1828467" indent="0">
              <a:buNone/>
              <a:defRPr sz="2100">
                <a:solidFill>
                  <a:schemeClr val="tx1">
                    <a:tint val="75000"/>
                  </a:schemeClr>
                </a:solidFill>
              </a:defRPr>
            </a:lvl4pPr>
            <a:lvl5pPr marL="2437957" indent="0">
              <a:buNone/>
              <a:defRPr sz="2100">
                <a:solidFill>
                  <a:schemeClr val="tx1">
                    <a:tint val="75000"/>
                  </a:schemeClr>
                </a:solidFill>
              </a:defRPr>
            </a:lvl5pPr>
            <a:lvl6pPr marL="3047445" indent="0">
              <a:buNone/>
              <a:defRPr sz="2100">
                <a:solidFill>
                  <a:schemeClr val="tx1">
                    <a:tint val="75000"/>
                  </a:schemeClr>
                </a:solidFill>
              </a:defRPr>
            </a:lvl6pPr>
            <a:lvl7pPr marL="3656935" indent="0">
              <a:buNone/>
              <a:defRPr sz="2100">
                <a:solidFill>
                  <a:schemeClr val="tx1">
                    <a:tint val="75000"/>
                  </a:schemeClr>
                </a:solidFill>
              </a:defRPr>
            </a:lvl7pPr>
            <a:lvl8pPr marL="4266423" indent="0">
              <a:buNone/>
              <a:defRPr sz="2100">
                <a:solidFill>
                  <a:schemeClr val="tx1">
                    <a:tint val="75000"/>
                  </a:schemeClr>
                </a:solidFill>
              </a:defRPr>
            </a:lvl8pPr>
            <a:lvl9pPr marL="4875913" indent="0">
              <a:buNone/>
              <a:defRPr sz="2100">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20" name="Text Placeholder 2"/>
          <p:cNvSpPr>
            <a:spLocks noGrp="1"/>
          </p:cNvSpPr>
          <p:nvPr>
            <p:ph type="body" idx="11" hasCustomPrompt="1"/>
          </p:nvPr>
        </p:nvSpPr>
        <p:spPr>
          <a:xfrm>
            <a:off x="12050547" y="4764930"/>
            <a:ext cx="4374664" cy="3917751"/>
          </a:xfrm>
          <a:prstGeom prst="rect">
            <a:avLst/>
          </a:prstGeom>
        </p:spPr>
        <p:txBody>
          <a:bodyPr>
            <a:normAutofit/>
          </a:bodyPr>
          <a:lstStyle>
            <a:lvl1pPr marL="0" indent="0" algn="ctr">
              <a:lnSpc>
                <a:spcPct val="120000"/>
              </a:lnSpc>
              <a:buNone/>
              <a:defRPr sz="3100" b="0" baseline="0">
                <a:solidFill>
                  <a:schemeClr val="tx1"/>
                </a:solidFill>
                <a:latin typeface="+mj-lt"/>
                <a:cs typeface="Arial" panose="020B0604020202020204" pitchFamily="34" charset="0"/>
              </a:defRPr>
            </a:lvl1pPr>
            <a:lvl2pPr marL="609490" indent="0">
              <a:buNone/>
              <a:defRPr sz="2700">
                <a:solidFill>
                  <a:schemeClr val="tx1">
                    <a:tint val="75000"/>
                  </a:schemeClr>
                </a:solidFill>
              </a:defRPr>
            </a:lvl2pPr>
            <a:lvl3pPr marL="1218978" indent="0">
              <a:buNone/>
              <a:defRPr sz="2400">
                <a:solidFill>
                  <a:schemeClr val="tx1">
                    <a:tint val="75000"/>
                  </a:schemeClr>
                </a:solidFill>
              </a:defRPr>
            </a:lvl3pPr>
            <a:lvl4pPr marL="1828467" indent="0">
              <a:buNone/>
              <a:defRPr sz="2100">
                <a:solidFill>
                  <a:schemeClr val="tx1">
                    <a:tint val="75000"/>
                  </a:schemeClr>
                </a:solidFill>
              </a:defRPr>
            </a:lvl4pPr>
            <a:lvl5pPr marL="2437957" indent="0">
              <a:buNone/>
              <a:defRPr sz="2100">
                <a:solidFill>
                  <a:schemeClr val="tx1">
                    <a:tint val="75000"/>
                  </a:schemeClr>
                </a:solidFill>
              </a:defRPr>
            </a:lvl5pPr>
            <a:lvl6pPr marL="3047445" indent="0">
              <a:buNone/>
              <a:defRPr sz="2100">
                <a:solidFill>
                  <a:schemeClr val="tx1">
                    <a:tint val="75000"/>
                  </a:schemeClr>
                </a:solidFill>
              </a:defRPr>
            </a:lvl6pPr>
            <a:lvl7pPr marL="3656935" indent="0">
              <a:buNone/>
              <a:defRPr sz="2100">
                <a:solidFill>
                  <a:schemeClr val="tx1">
                    <a:tint val="75000"/>
                  </a:schemeClr>
                </a:solidFill>
              </a:defRPr>
            </a:lvl7pPr>
            <a:lvl8pPr marL="4266423" indent="0">
              <a:buNone/>
              <a:defRPr sz="2100">
                <a:solidFill>
                  <a:schemeClr val="tx1">
                    <a:tint val="75000"/>
                  </a:schemeClr>
                </a:solidFill>
              </a:defRPr>
            </a:lvl8pPr>
            <a:lvl9pPr marL="4875913" indent="0">
              <a:buNone/>
              <a:defRPr sz="2100">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grpSp>
        <p:nvGrpSpPr>
          <p:cNvPr id="6" name="Group 5"/>
          <p:cNvGrpSpPr>
            <a:grpSpLocks noChangeAspect="1"/>
          </p:cNvGrpSpPr>
          <p:nvPr/>
        </p:nvGrpSpPr>
        <p:grpSpPr>
          <a:xfrm>
            <a:off x="2136637" y="3477197"/>
            <a:ext cx="1472677" cy="1035445"/>
            <a:chOff x="1502273" y="2576434"/>
            <a:chExt cx="1035445" cy="1035445"/>
          </a:xfrm>
        </p:grpSpPr>
        <p:sp>
          <p:nvSpPr>
            <p:cNvPr id="4" name="Oval 3"/>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a:p>
          </p:txBody>
        </p:sp>
        <p:sp>
          <p:nvSpPr>
            <p:cNvPr id="5" name="TextBox 4"/>
            <p:cNvSpPr txBox="1"/>
            <p:nvPr/>
          </p:nvSpPr>
          <p:spPr>
            <a:xfrm>
              <a:off x="1502273" y="2709435"/>
              <a:ext cx="1035445" cy="769441"/>
            </a:xfrm>
            <a:prstGeom prst="rect">
              <a:avLst/>
            </a:prstGeom>
            <a:noFill/>
          </p:spPr>
          <p:txBody>
            <a:bodyPr wrap="square" rtlCol="0">
              <a:spAutoFit/>
            </a:bodyPr>
            <a:lstStyle/>
            <a:p>
              <a:pPr algn="ctr"/>
              <a:r>
                <a:rPr lang="nl-NL" sz="4400" b="1" dirty="0" smtClean="0">
                  <a:latin typeface="+mj-lt"/>
                  <a:cs typeface="Arial" panose="020B0604020202020204" pitchFamily="34" charset="0"/>
                </a:rPr>
                <a:t>1</a:t>
              </a:r>
              <a:endParaRPr lang="nl-NL" sz="4400" b="1" dirty="0">
                <a:latin typeface="+mj-lt"/>
                <a:cs typeface="Arial" panose="020B0604020202020204" pitchFamily="34" charset="0"/>
              </a:endParaRPr>
            </a:p>
          </p:txBody>
        </p:sp>
      </p:grpSp>
      <p:sp>
        <p:nvSpPr>
          <p:cNvPr id="17" name="Title 1"/>
          <p:cNvSpPr>
            <a:spLocks noGrp="1"/>
          </p:cNvSpPr>
          <p:nvPr>
            <p:ph type="title" hasCustomPrompt="1"/>
          </p:nvPr>
        </p:nvSpPr>
        <p:spPr>
          <a:xfrm>
            <a:off x="3" y="843466"/>
            <a:ext cx="17340262" cy="973309"/>
          </a:xfrm>
          <a:prstGeom prst="rect">
            <a:avLst/>
          </a:prstGeom>
        </p:spPr>
        <p:txBody>
          <a:bodyPr anchor="t" anchorCtr="0">
            <a:noAutofit/>
          </a:bodyPr>
          <a:lstStyle>
            <a:lvl1pPr algn="ctr">
              <a:defRPr sz="6500"/>
            </a:lvl1pPr>
          </a:lstStyle>
          <a:p>
            <a:r>
              <a:rPr lang="en-US" dirty="0" err="1" smtClean="0"/>
              <a:t>Plaats</a:t>
            </a:r>
            <a:r>
              <a:rPr lang="en-US" dirty="0" smtClean="0"/>
              <a:t> </a:t>
            </a:r>
            <a:r>
              <a:rPr lang="en-US" dirty="0" err="1" smtClean="0"/>
              <a:t>titel</a:t>
            </a:r>
            <a:r>
              <a:rPr lang="en-US" dirty="0" smtClean="0"/>
              <a:t> </a:t>
            </a:r>
            <a:r>
              <a:rPr lang="en-US" dirty="0" err="1" smtClean="0"/>
              <a:t>hier</a:t>
            </a:r>
            <a:endParaRPr lang="en-US" dirty="0"/>
          </a:p>
        </p:txBody>
      </p:sp>
      <p:grpSp>
        <p:nvGrpSpPr>
          <p:cNvPr id="15" name="Group 14"/>
          <p:cNvGrpSpPr>
            <a:grpSpLocks noChangeAspect="1"/>
          </p:cNvGrpSpPr>
          <p:nvPr/>
        </p:nvGrpSpPr>
        <p:grpSpPr>
          <a:xfrm>
            <a:off x="7922993" y="3477196"/>
            <a:ext cx="1472677" cy="1035445"/>
            <a:chOff x="1502273" y="2576434"/>
            <a:chExt cx="1035445" cy="1035445"/>
          </a:xfrm>
        </p:grpSpPr>
        <p:sp>
          <p:nvSpPr>
            <p:cNvPr id="16" name="Oval 15"/>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a:p>
          </p:txBody>
        </p:sp>
        <p:sp>
          <p:nvSpPr>
            <p:cNvPr id="18" name="TextBox 17"/>
            <p:cNvSpPr txBox="1"/>
            <p:nvPr/>
          </p:nvSpPr>
          <p:spPr>
            <a:xfrm>
              <a:off x="1502273" y="2709435"/>
              <a:ext cx="1035445" cy="769441"/>
            </a:xfrm>
            <a:prstGeom prst="rect">
              <a:avLst/>
            </a:prstGeom>
            <a:noFill/>
          </p:spPr>
          <p:txBody>
            <a:bodyPr wrap="square" rtlCol="0">
              <a:spAutoFit/>
            </a:bodyPr>
            <a:lstStyle/>
            <a:p>
              <a:pPr algn="ctr"/>
              <a:r>
                <a:rPr lang="en-US" sz="4400" b="1" dirty="0" smtClean="0">
                  <a:latin typeface="+mj-lt"/>
                  <a:cs typeface="Arial" panose="020B0604020202020204" pitchFamily="34" charset="0"/>
                </a:rPr>
                <a:t>2</a:t>
              </a:r>
              <a:endParaRPr lang="nl-NL" sz="4400" b="1" dirty="0">
                <a:latin typeface="+mj-lt"/>
                <a:cs typeface="Arial" panose="020B0604020202020204" pitchFamily="34" charset="0"/>
              </a:endParaRPr>
            </a:p>
          </p:txBody>
        </p:sp>
      </p:grpSp>
      <p:grpSp>
        <p:nvGrpSpPr>
          <p:cNvPr id="21" name="Group 20"/>
          <p:cNvGrpSpPr>
            <a:grpSpLocks noChangeAspect="1"/>
          </p:cNvGrpSpPr>
          <p:nvPr/>
        </p:nvGrpSpPr>
        <p:grpSpPr>
          <a:xfrm>
            <a:off x="13501541" y="3477196"/>
            <a:ext cx="1472677" cy="1035445"/>
            <a:chOff x="1502273" y="2576434"/>
            <a:chExt cx="1035445" cy="1035445"/>
          </a:xfrm>
        </p:grpSpPr>
        <p:sp>
          <p:nvSpPr>
            <p:cNvPr id="22" name="Oval 2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a:p>
          </p:txBody>
        </p:sp>
        <p:sp>
          <p:nvSpPr>
            <p:cNvPr id="23" name="TextBox 22"/>
            <p:cNvSpPr txBox="1"/>
            <p:nvPr/>
          </p:nvSpPr>
          <p:spPr>
            <a:xfrm>
              <a:off x="1502273" y="2709435"/>
              <a:ext cx="1035445" cy="769441"/>
            </a:xfrm>
            <a:prstGeom prst="rect">
              <a:avLst/>
            </a:prstGeom>
            <a:noFill/>
          </p:spPr>
          <p:txBody>
            <a:bodyPr wrap="square" rtlCol="0">
              <a:spAutoFit/>
            </a:bodyPr>
            <a:lstStyle/>
            <a:p>
              <a:pPr algn="ctr"/>
              <a:r>
                <a:rPr lang="en-US" sz="4400" b="1" dirty="0" smtClean="0">
                  <a:latin typeface="+mj-lt"/>
                  <a:cs typeface="Arial" panose="020B0604020202020204" pitchFamily="34" charset="0"/>
                </a:rPr>
                <a:t>3</a:t>
              </a:r>
              <a:endParaRPr lang="nl-NL" sz="4400" b="1" dirty="0">
                <a:latin typeface="+mj-lt"/>
                <a:cs typeface="Arial" panose="020B0604020202020204" pitchFamily="34" charset="0"/>
              </a:endParaRPr>
            </a:p>
          </p:txBody>
        </p:sp>
      </p:grpSp>
    </p:spTree>
    <p:extLst>
      <p:ext uri="{BB962C8B-B14F-4D97-AF65-F5344CB8AC3E}">
        <p14:creationId xmlns:p14="http://schemas.microsoft.com/office/powerpoint/2010/main" val="417320748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p:cSld name="3_3 MEDEDELINGEN">
    <p:bg>
      <p:bgPr>
        <a:solidFill>
          <a:schemeClr val="accent3"/>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892843" y="4756914"/>
            <a:ext cx="4374664" cy="3925776"/>
          </a:xfrm>
          <a:prstGeom prst="rect">
            <a:avLst/>
          </a:prstGeom>
        </p:spPr>
        <p:txBody>
          <a:bodyPr>
            <a:noAutofit/>
          </a:bodyPr>
          <a:lstStyle>
            <a:lvl1pPr marL="0" indent="0" algn="ctr">
              <a:lnSpc>
                <a:spcPct val="120000"/>
              </a:lnSpc>
              <a:buNone/>
              <a:defRPr sz="3100" b="0">
                <a:solidFill>
                  <a:schemeClr val="tx1"/>
                </a:solidFill>
                <a:latin typeface="+mj-lt"/>
                <a:cs typeface="Arial" panose="020B0604020202020204" pitchFamily="34" charset="0"/>
              </a:defRPr>
            </a:lvl1pPr>
            <a:lvl2pPr marL="609490" indent="0">
              <a:buNone/>
              <a:defRPr sz="2700">
                <a:solidFill>
                  <a:schemeClr val="tx1">
                    <a:tint val="75000"/>
                  </a:schemeClr>
                </a:solidFill>
              </a:defRPr>
            </a:lvl2pPr>
            <a:lvl3pPr marL="1218978" indent="0">
              <a:buNone/>
              <a:defRPr sz="2400">
                <a:solidFill>
                  <a:schemeClr val="tx1">
                    <a:tint val="75000"/>
                  </a:schemeClr>
                </a:solidFill>
              </a:defRPr>
            </a:lvl3pPr>
            <a:lvl4pPr marL="1828467" indent="0">
              <a:buNone/>
              <a:defRPr sz="2100">
                <a:solidFill>
                  <a:schemeClr val="tx1">
                    <a:tint val="75000"/>
                  </a:schemeClr>
                </a:solidFill>
              </a:defRPr>
            </a:lvl4pPr>
            <a:lvl5pPr marL="2437957" indent="0">
              <a:buNone/>
              <a:defRPr sz="2100">
                <a:solidFill>
                  <a:schemeClr val="tx1">
                    <a:tint val="75000"/>
                  </a:schemeClr>
                </a:solidFill>
              </a:defRPr>
            </a:lvl5pPr>
            <a:lvl6pPr marL="3047445" indent="0">
              <a:buNone/>
              <a:defRPr sz="2100">
                <a:solidFill>
                  <a:schemeClr val="tx1">
                    <a:tint val="75000"/>
                  </a:schemeClr>
                </a:solidFill>
              </a:defRPr>
            </a:lvl6pPr>
            <a:lvl7pPr marL="3656935" indent="0">
              <a:buNone/>
              <a:defRPr sz="2100">
                <a:solidFill>
                  <a:schemeClr val="tx1">
                    <a:tint val="75000"/>
                  </a:schemeClr>
                </a:solidFill>
              </a:defRPr>
            </a:lvl7pPr>
            <a:lvl8pPr marL="4266423" indent="0">
              <a:buNone/>
              <a:defRPr sz="2100">
                <a:solidFill>
                  <a:schemeClr val="tx1">
                    <a:tint val="75000"/>
                  </a:schemeClr>
                </a:solidFill>
              </a:defRPr>
            </a:lvl8pPr>
            <a:lvl9pPr marL="4875913" indent="0">
              <a:buNone/>
              <a:defRPr sz="2100">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19" name="Text Placeholder 2"/>
          <p:cNvSpPr>
            <a:spLocks noGrp="1"/>
          </p:cNvSpPr>
          <p:nvPr>
            <p:ph type="body" idx="10" hasCustomPrompt="1"/>
          </p:nvPr>
        </p:nvSpPr>
        <p:spPr>
          <a:xfrm>
            <a:off x="6472000" y="4756907"/>
            <a:ext cx="4374664" cy="3925774"/>
          </a:xfrm>
          <a:prstGeom prst="rect">
            <a:avLst/>
          </a:prstGeom>
        </p:spPr>
        <p:txBody>
          <a:bodyPr>
            <a:normAutofit/>
          </a:bodyPr>
          <a:lstStyle>
            <a:lvl1pPr marL="0" indent="0" algn="ctr">
              <a:lnSpc>
                <a:spcPct val="120000"/>
              </a:lnSpc>
              <a:buNone/>
              <a:defRPr sz="3100" b="0">
                <a:solidFill>
                  <a:schemeClr val="tx1"/>
                </a:solidFill>
                <a:latin typeface="+mj-lt"/>
                <a:cs typeface="Arial" panose="020B0604020202020204" pitchFamily="34" charset="0"/>
              </a:defRPr>
            </a:lvl1pPr>
            <a:lvl2pPr marL="609490" indent="0">
              <a:buNone/>
              <a:defRPr sz="2700">
                <a:solidFill>
                  <a:schemeClr val="tx1">
                    <a:tint val="75000"/>
                  </a:schemeClr>
                </a:solidFill>
              </a:defRPr>
            </a:lvl2pPr>
            <a:lvl3pPr marL="1218978" indent="0">
              <a:buNone/>
              <a:defRPr sz="2400">
                <a:solidFill>
                  <a:schemeClr val="tx1">
                    <a:tint val="75000"/>
                  </a:schemeClr>
                </a:solidFill>
              </a:defRPr>
            </a:lvl3pPr>
            <a:lvl4pPr marL="1828467" indent="0">
              <a:buNone/>
              <a:defRPr sz="2100">
                <a:solidFill>
                  <a:schemeClr val="tx1">
                    <a:tint val="75000"/>
                  </a:schemeClr>
                </a:solidFill>
              </a:defRPr>
            </a:lvl4pPr>
            <a:lvl5pPr marL="2437957" indent="0">
              <a:buNone/>
              <a:defRPr sz="2100">
                <a:solidFill>
                  <a:schemeClr val="tx1">
                    <a:tint val="75000"/>
                  </a:schemeClr>
                </a:solidFill>
              </a:defRPr>
            </a:lvl5pPr>
            <a:lvl6pPr marL="3047445" indent="0">
              <a:buNone/>
              <a:defRPr sz="2100">
                <a:solidFill>
                  <a:schemeClr val="tx1">
                    <a:tint val="75000"/>
                  </a:schemeClr>
                </a:solidFill>
              </a:defRPr>
            </a:lvl6pPr>
            <a:lvl7pPr marL="3656935" indent="0">
              <a:buNone/>
              <a:defRPr sz="2100">
                <a:solidFill>
                  <a:schemeClr val="tx1">
                    <a:tint val="75000"/>
                  </a:schemeClr>
                </a:solidFill>
              </a:defRPr>
            </a:lvl7pPr>
            <a:lvl8pPr marL="4266423" indent="0">
              <a:buNone/>
              <a:defRPr sz="2100">
                <a:solidFill>
                  <a:schemeClr val="tx1">
                    <a:tint val="75000"/>
                  </a:schemeClr>
                </a:solidFill>
              </a:defRPr>
            </a:lvl8pPr>
            <a:lvl9pPr marL="4875913" indent="0">
              <a:buNone/>
              <a:defRPr sz="2100">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20" name="Text Placeholder 2"/>
          <p:cNvSpPr>
            <a:spLocks noGrp="1"/>
          </p:cNvSpPr>
          <p:nvPr>
            <p:ph type="body" idx="11" hasCustomPrompt="1"/>
          </p:nvPr>
        </p:nvSpPr>
        <p:spPr>
          <a:xfrm>
            <a:off x="12050547" y="4764930"/>
            <a:ext cx="4374664" cy="3917751"/>
          </a:xfrm>
          <a:prstGeom prst="rect">
            <a:avLst/>
          </a:prstGeom>
        </p:spPr>
        <p:txBody>
          <a:bodyPr>
            <a:normAutofit/>
          </a:bodyPr>
          <a:lstStyle>
            <a:lvl1pPr marL="0" indent="0" algn="ctr">
              <a:lnSpc>
                <a:spcPct val="120000"/>
              </a:lnSpc>
              <a:buNone/>
              <a:defRPr sz="3100" b="0" baseline="0">
                <a:solidFill>
                  <a:schemeClr val="tx1"/>
                </a:solidFill>
                <a:latin typeface="+mj-lt"/>
                <a:cs typeface="Arial" panose="020B0604020202020204" pitchFamily="34" charset="0"/>
              </a:defRPr>
            </a:lvl1pPr>
            <a:lvl2pPr marL="609490" indent="0">
              <a:buNone/>
              <a:defRPr sz="2700">
                <a:solidFill>
                  <a:schemeClr val="tx1">
                    <a:tint val="75000"/>
                  </a:schemeClr>
                </a:solidFill>
              </a:defRPr>
            </a:lvl2pPr>
            <a:lvl3pPr marL="1218978" indent="0">
              <a:buNone/>
              <a:defRPr sz="2400">
                <a:solidFill>
                  <a:schemeClr val="tx1">
                    <a:tint val="75000"/>
                  </a:schemeClr>
                </a:solidFill>
              </a:defRPr>
            </a:lvl3pPr>
            <a:lvl4pPr marL="1828467" indent="0">
              <a:buNone/>
              <a:defRPr sz="2100">
                <a:solidFill>
                  <a:schemeClr val="tx1">
                    <a:tint val="75000"/>
                  </a:schemeClr>
                </a:solidFill>
              </a:defRPr>
            </a:lvl4pPr>
            <a:lvl5pPr marL="2437957" indent="0">
              <a:buNone/>
              <a:defRPr sz="2100">
                <a:solidFill>
                  <a:schemeClr val="tx1">
                    <a:tint val="75000"/>
                  </a:schemeClr>
                </a:solidFill>
              </a:defRPr>
            </a:lvl5pPr>
            <a:lvl6pPr marL="3047445" indent="0">
              <a:buNone/>
              <a:defRPr sz="2100">
                <a:solidFill>
                  <a:schemeClr val="tx1">
                    <a:tint val="75000"/>
                  </a:schemeClr>
                </a:solidFill>
              </a:defRPr>
            </a:lvl6pPr>
            <a:lvl7pPr marL="3656935" indent="0">
              <a:buNone/>
              <a:defRPr sz="2100">
                <a:solidFill>
                  <a:schemeClr val="tx1">
                    <a:tint val="75000"/>
                  </a:schemeClr>
                </a:solidFill>
              </a:defRPr>
            </a:lvl7pPr>
            <a:lvl8pPr marL="4266423" indent="0">
              <a:buNone/>
              <a:defRPr sz="2100">
                <a:solidFill>
                  <a:schemeClr val="tx1">
                    <a:tint val="75000"/>
                  </a:schemeClr>
                </a:solidFill>
              </a:defRPr>
            </a:lvl8pPr>
            <a:lvl9pPr marL="4875913" indent="0">
              <a:buNone/>
              <a:defRPr sz="2100">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grpSp>
        <p:nvGrpSpPr>
          <p:cNvPr id="6" name="Group 5"/>
          <p:cNvGrpSpPr>
            <a:grpSpLocks noChangeAspect="1"/>
          </p:cNvGrpSpPr>
          <p:nvPr/>
        </p:nvGrpSpPr>
        <p:grpSpPr>
          <a:xfrm>
            <a:off x="2136637" y="3477197"/>
            <a:ext cx="1472677" cy="1035445"/>
            <a:chOff x="1502273" y="2576434"/>
            <a:chExt cx="1035445" cy="1035445"/>
          </a:xfrm>
        </p:grpSpPr>
        <p:sp>
          <p:nvSpPr>
            <p:cNvPr id="4" name="Oval 3"/>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a:p>
          </p:txBody>
        </p:sp>
        <p:sp>
          <p:nvSpPr>
            <p:cNvPr id="5" name="TextBox 4"/>
            <p:cNvSpPr txBox="1"/>
            <p:nvPr/>
          </p:nvSpPr>
          <p:spPr>
            <a:xfrm>
              <a:off x="1502273" y="2709435"/>
              <a:ext cx="1035445" cy="769441"/>
            </a:xfrm>
            <a:prstGeom prst="rect">
              <a:avLst/>
            </a:prstGeom>
            <a:noFill/>
          </p:spPr>
          <p:txBody>
            <a:bodyPr wrap="square" rtlCol="0">
              <a:spAutoFit/>
            </a:bodyPr>
            <a:lstStyle/>
            <a:p>
              <a:pPr algn="ctr"/>
              <a:r>
                <a:rPr lang="nl-NL" sz="4400" b="1" dirty="0" smtClean="0">
                  <a:latin typeface="+mj-lt"/>
                  <a:cs typeface="Arial" panose="020B0604020202020204" pitchFamily="34" charset="0"/>
                </a:rPr>
                <a:t>1</a:t>
              </a:r>
              <a:endParaRPr lang="nl-NL" sz="4400" b="1" dirty="0">
                <a:latin typeface="+mj-lt"/>
                <a:cs typeface="Arial" panose="020B0604020202020204" pitchFamily="34" charset="0"/>
              </a:endParaRPr>
            </a:p>
          </p:txBody>
        </p:sp>
      </p:grpSp>
      <p:sp>
        <p:nvSpPr>
          <p:cNvPr id="17" name="Title 1"/>
          <p:cNvSpPr>
            <a:spLocks noGrp="1"/>
          </p:cNvSpPr>
          <p:nvPr>
            <p:ph type="title" hasCustomPrompt="1"/>
          </p:nvPr>
        </p:nvSpPr>
        <p:spPr>
          <a:xfrm>
            <a:off x="3" y="843466"/>
            <a:ext cx="17340262" cy="973309"/>
          </a:xfrm>
          <a:prstGeom prst="rect">
            <a:avLst/>
          </a:prstGeom>
        </p:spPr>
        <p:txBody>
          <a:bodyPr anchor="t" anchorCtr="0">
            <a:noAutofit/>
          </a:bodyPr>
          <a:lstStyle>
            <a:lvl1pPr algn="ctr">
              <a:defRPr sz="6500"/>
            </a:lvl1pPr>
          </a:lstStyle>
          <a:p>
            <a:r>
              <a:rPr lang="en-US" dirty="0" err="1" smtClean="0"/>
              <a:t>Plaats</a:t>
            </a:r>
            <a:r>
              <a:rPr lang="en-US" dirty="0" smtClean="0"/>
              <a:t> </a:t>
            </a:r>
            <a:r>
              <a:rPr lang="en-US" dirty="0" err="1" smtClean="0"/>
              <a:t>titel</a:t>
            </a:r>
            <a:r>
              <a:rPr lang="en-US" dirty="0" smtClean="0"/>
              <a:t> </a:t>
            </a:r>
            <a:r>
              <a:rPr lang="en-US" dirty="0" err="1" smtClean="0"/>
              <a:t>hier</a:t>
            </a:r>
            <a:endParaRPr lang="en-US" dirty="0"/>
          </a:p>
        </p:txBody>
      </p:sp>
      <p:grpSp>
        <p:nvGrpSpPr>
          <p:cNvPr id="15" name="Group 14"/>
          <p:cNvGrpSpPr>
            <a:grpSpLocks noChangeAspect="1"/>
          </p:cNvGrpSpPr>
          <p:nvPr/>
        </p:nvGrpSpPr>
        <p:grpSpPr>
          <a:xfrm>
            <a:off x="7922993" y="3477196"/>
            <a:ext cx="1472677" cy="1035445"/>
            <a:chOff x="1502273" y="2576434"/>
            <a:chExt cx="1035445" cy="1035445"/>
          </a:xfrm>
        </p:grpSpPr>
        <p:sp>
          <p:nvSpPr>
            <p:cNvPr id="16" name="Oval 15"/>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a:p>
          </p:txBody>
        </p:sp>
        <p:sp>
          <p:nvSpPr>
            <p:cNvPr id="18" name="TextBox 17"/>
            <p:cNvSpPr txBox="1"/>
            <p:nvPr/>
          </p:nvSpPr>
          <p:spPr>
            <a:xfrm>
              <a:off x="1502273" y="2709435"/>
              <a:ext cx="1035445" cy="769441"/>
            </a:xfrm>
            <a:prstGeom prst="rect">
              <a:avLst/>
            </a:prstGeom>
            <a:noFill/>
          </p:spPr>
          <p:txBody>
            <a:bodyPr wrap="square" rtlCol="0">
              <a:spAutoFit/>
            </a:bodyPr>
            <a:lstStyle/>
            <a:p>
              <a:pPr algn="ctr"/>
              <a:r>
                <a:rPr lang="en-US" sz="4400" b="1" dirty="0" smtClean="0">
                  <a:latin typeface="+mj-lt"/>
                  <a:cs typeface="Arial" panose="020B0604020202020204" pitchFamily="34" charset="0"/>
                </a:rPr>
                <a:t>2</a:t>
              </a:r>
              <a:endParaRPr lang="nl-NL" sz="4400" b="1" dirty="0">
                <a:latin typeface="+mj-lt"/>
                <a:cs typeface="Arial" panose="020B0604020202020204" pitchFamily="34" charset="0"/>
              </a:endParaRPr>
            </a:p>
          </p:txBody>
        </p:sp>
      </p:grpSp>
      <p:grpSp>
        <p:nvGrpSpPr>
          <p:cNvPr id="21" name="Group 20"/>
          <p:cNvGrpSpPr>
            <a:grpSpLocks noChangeAspect="1"/>
          </p:cNvGrpSpPr>
          <p:nvPr/>
        </p:nvGrpSpPr>
        <p:grpSpPr>
          <a:xfrm>
            <a:off x="13501541" y="3477196"/>
            <a:ext cx="1472677" cy="1035445"/>
            <a:chOff x="1502273" y="2576434"/>
            <a:chExt cx="1035445" cy="1035445"/>
          </a:xfrm>
        </p:grpSpPr>
        <p:sp>
          <p:nvSpPr>
            <p:cNvPr id="22" name="Oval 2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a:p>
          </p:txBody>
        </p:sp>
        <p:sp>
          <p:nvSpPr>
            <p:cNvPr id="23" name="TextBox 22"/>
            <p:cNvSpPr txBox="1"/>
            <p:nvPr/>
          </p:nvSpPr>
          <p:spPr>
            <a:xfrm>
              <a:off x="1502273" y="2709435"/>
              <a:ext cx="1035445" cy="769441"/>
            </a:xfrm>
            <a:prstGeom prst="rect">
              <a:avLst/>
            </a:prstGeom>
            <a:noFill/>
          </p:spPr>
          <p:txBody>
            <a:bodyPr wrap="square" rtlCol="0">
              <a:spAutoFit/>
            </a:bodyPr>
            <a:lstStyle/>
            <a:p>
              <a:pPr algn="ctr"/>
              <a:r>
                <a:rPr lang="en-US" sz="4400" b="1" dirty="0" smtClean="0">
                  <a:latin typeface="+mj-lt"/>
                  <a:cs typeface="Arial" panose="020B0604020202020204" pitchFamily="34" charset="0"/>
                </a:rPr>
                <a:t>3</a:t>
              </a:r>
              <a:endParaRPr lang="nl-NL" sz="4400" b="1" dirty="0">
                <a:latin typeface="+mj-lt"/>
                <a:cs typeface="Arial" panose="020B0604020202020204" pitchFamily="34" charset="0"/>
              </a:endParaRPr>
            </a:p>
          </p:txBody>
        </p:sp>
      </p:grpSp>
    </p:spTree>
    <p:extLst>
      <p:ext uri="{BB962C8B-B14F-4D97-AF65-F5344CB8AC3E}">
        <p14:creationId xmlns:p14="http://schemas.microsoft.com/office/powerpoint/2010/main" val="381568371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p:cSld name="4_3 MEDEDELINGEN">
    <p:bg>
      <p:bgPr>
        <a:solidFill>
          <a:schemeClr val="accent2"/>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892843" y="4756914"/>
            <a:ext cx="4374664" cy="3925776"/>
          </a:xfrm>
          <a:prstGeom prst="rect">
            <a:avLst/>
          </a:prstGeom>
        </p:spPr>
        <p:txBody>
          <a:bodyPr>
            <a:noAutofit/>
          </a:bodyPr>
          <a:lstStyle>
            <a:lvl1pPr marL="0" indent="0" algn="ctr">
              <a:lnSpc>
                <a:spcPct val="120000"/>
              </a:lnSpc>
              <a:buNone/>
              <a:defRPr sz="3100" b="0">
                <a:solidFill>
                  <a:schemeClr val="tx1"/>
                </a:solidFill>
                <a:latin typeface="+mj-lt"/>
                <a:cs typeface="Arial" panose="020B0604020202020204" pitchFamily="34" charset="0"/>
              </a:defRPr>
            </a:lvl1pPr>
            <a:lvl2pPr marL="609490" indent="0">
              <a:buNone/>
              <a:defRPr sz="2700">
                <a:solidFill>
                  <a:schemeClr val="tx1">
                    <a:tint val="75000"/>
                  </a:schemeClr>
                </a:solidFill>
              </a:defRPr>
            </a:lvl2pPr>
            <a:lvl3pPr marL="1218978" indent="0">
              <a:buNone/>
              <a:defRPr sz="2400">
                <a:solidFill>
                  <a:schemeClr val="tx1">
                    <a:tint val="75000"/>
                  </a:schemeClr>
                </a:solidFill>
              </a:defRPr>
            </a:lvl3pPr>
            <a:lvl4pPr marL="1828467" indent="0">
              <a:buNone/>
              <a:defRPr sz="2100">
                <a:solidFill>
                  <a:schemeClr val="tx1">
                    <a:tint val="75000"/>
                  </a:schemeClr>
                </a:solidFill>
              </a:defRPr>
            </a:lvl4pPr>
            <a:lvl5pPr marL="2437957" indent="0">
              <a:buNone/>
              <a:defRPr sz="2100">
                <a:solidFill>
                  <a:schemeClr val="tx1">
                    <a:tint val="75000"/>
                  </a:schemeClr>
                </a:solidFill>
              </a:defRPr>
            </a:lvl5pPr>
            <a:lvl6pPr marL="3047445" indent="0">
              <a:buNone/>
              <a:defRPr sz="2100">
                <a:solidFill>
                  <a:schemeClr val="tx1">
                    <a:tint val="75000"/>
                  </a:schemeClr>
                </a:solidFill>
              </a:defRPr>
            </a:lvl6pPr>
            <a:lvl7pPr marL="3656935" indent="0">
              <a:buNone/>
              <a:defRPr sz="2100">
                <a:solidFill>
                  <a:schemeClr val="tx1">
                    <a:tint val="75000"/>
                  </a:schemeClr>
                </a:solidFill>
              </a:defRPr>
            </a:lvl7pPr>
            <a:lvl8pPr marL="4266423" indent="0">
              <a:buNone/>
              <a:defRPr sz="2100">
                <a:solidFill>
                  <a:schemeClr val="tx1">
                    <a:tint val="75000"/>
                  </a:schemeClr>
                </a:solidFill>
              </a:defRPr>
            </a:lvl8pPr>
            <a:lvl9pPr marL="4875913" indent="0">
              <a:buNone/>
              <a:defRPr sz="2100">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19" name="Text Placeholder 2"/>
          <p:cNvSpPr>
            <a:spLocks noGrp="1"/>
          </p:cNvSpPr>
          <p:nvPr>
            <p:ph type="body" idx="10" hasCustomPrompt="1"/>
          </p:nvPr>
        </p:nvSpPr>
        <p:spPr>
          <a:xfrm>
            <a:off x="6472000" y="4756907"/>
            <a:ext cx="4374664" cy="3925774"/>
          </a:xfrm>
          <a:prstGeom prst="rect">
            <a:avLst/>
          </a:prstGeom>
        </p:spPr>
        <p:txBody>
          <a:bodyPr>
            <a:normAutofit/>
          </a:bodyPr>
          <a:lstStyle>
            <a:lvl1pPr marL="0" indent="0" algn="ctr">
              <a:lnSpc>
                <a:spcPct val="120000"/>
              </a:lnSpc>
              <a:buNone/>
              <a:defRPr sz="3100" b="0">
                <a:solidFill>
                  <a:schemeClr val="tx1"/>
                </a:solidFill>
                <a:latin typeface="+mj-lt"/>
                <a:cs typeface="Arial" panose="020B0604020202020204" pitchFamily="34" charset="0"/>
              </a:defRPr>
            </a:lvl1pPr>
            <a:lvl2pPr marL="609490" indent="0">
              <a:buNone/>
              <a:defRPr sz="2700">
                <a:solidFill>
                  <a:schemeClr val="tx1">
                    <a:tint val="75000"/>
                  </a:schemeClr>
                </a:solidFill>
              </a:defRPr>
            </a:lvl2pPr>
            <a:lvl3pPr marL="1218978" indent="0">
              <a:buNone/>
              <a:defRPr sz="2400">
                <a:solidFill>
                  <a:schemeClr val="tx1">
                    <a:tint val="75000"/>
                  </a:schemeClr>
                </a:solidFill>
              </a:defRPr>
            </a:lvl3pPr>
            <a:lvl4pPr marL="1828467" indent="0">
              <a:buNone/>
              <a:defRPr sz="2100">
                <a:solidFill>
                  <a:schemeClr val="tx1">
                    <a:tint val="75000"/>
                  </a:schemeClr>
                </a:solidFill>
              </a:defRPr>
            </a:lvl4pPr>
            <a:lvl5pPr marL="2437957" indent="0">
              <a:buNone/>
              <a:defRPr sz="2100">
                <a:solidFill>
                  <a:schemeClr val="tx1">
                    <a:tint val="75000"/>
                  </a:schemeClr>
                </a:solidFill>
              </a:defRPr>
            </a:lvl5pPr>
            <a:lvl6pPr marL="3047445" indent="0">
              <a:buNone/>
              <a:defRPr sz="2100">
                <a:solidFill>
                  <a:schemeClr val="tx1">
                    <a:tint val="75000"/>
                  </a:schemeClr>
                </a:solidFill>
              </a:defRPr>
            </a:lvl6pPr>
            <a:lvl7pPr marL="3656935" indent="0">
              <a:buNone/>
              <a:defRPr sz="2100">
                <a:solidFill>
                  <a:schemeClr val="tx1">
                    <a:tint val="75000"/>
                  </a:schemeClr>
                </a:solidFill>
              </a:defRPr>
            </a:lvl7pPr>
            <a:lvl8pPr marL="4266423" indent="0">
              <a:buNone/>
              <a:defRPr sz="2100">
                <a:solidFill>
                  <a:schemeClr val="tx1">
                    <a:tint val="75000"/>
                  </a:schemeClr>
                </a:solidFill>
              </a:defRPr>
            </a:lvl8pPr>
            <a:lvl9pPr marL="4875913" indent="0">
              <a:buNone/>
              <a:defRPr sz="2100">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20" name="Text Placeholder 2"/>
          <p:cNvSpPr>
            <a:spLocks noGrp="1"/>
          </p:cNvSpPr>
          <p:nvPr>
            <p:ph type="body" idx="11" hasCustomPrompt="1"/>
          </p:nvPr>
        </p:nvSpPr>
        <p:spPr>
          <a:xfrm>
            <a:off x="12050547" y="4764930"/>
            <a:ext cx="4374664" cy="3917751"/>
          </a:xfrm>
          <a:prstGeom prst="rect">
            <a:avLst/>
          </a:prstGeom>
        </p:spPr>
        <p:txBody>
          <a:bodyPr>
            <a:normAutofit/>
          </a:bodyPr>
          <a:lstStyle>
            <a:lvl1pPr marL="0" indent="0" algn="ctr">
              <a:lnSpc>
                <a:spcPct val="120000"/>
              </a:lnSpc>
              <a:buNone/>
              <a:defRPr sz="3100" b="0" baseline="0">
                <a:solidFill>
                  <a:schemeClr val="tx1"/>
                </a:solidFill>
                <a:latin typeface="+mj-lt"/>
                <a:cs typeface="Arial" panose="020B0604020202020204" pitchFamily="34" charset="0"/>
              </a:defRPr>
            </a:lvl1pPr>
            <a:lvl2pPr marL="609490" indent="0">
              <a:buNone/>
              <a:defRPr sz="2700">
                <a:solidFill>
                  <a:schemeClr val="tx1">
                    <a:tint val="75000"/>
                  </a:schemeClr>
                </a:solidFill>
              </a:defRPr>
            </a:lvl2pPr>
            <a:lvl3pPr marL="1218978" indent="0">
              <a:buNone/>
              <a:defRPr sz="2400">
                <a:solidFill>
                  <a:schemeClr val="tx1">
                    <a:tint val="75000"/>
                  </a:schemeClr>
                </a:solidFill>
              </a:defRPr>
            </a:lvl3pPr>
            <a:lvl4pPr marL="1828467" indent="0">
              <a:buNone/>
              <a:defRPr sz="2100">
                <a:solidFill>
                  <a:schemeClr val="tx1">
                    <a:tint val="75000"/>
                  </a:schemeClr>
                </a:solidFill>
              </a:defRPr>
            </a:lvl4pPr>
            <a:lvl5pPr marL="2437957" indent="0">
              <a:buNone/>
              <a:defRPr sz="2100">
                <a:solidFill>
                  <a:schemeClr val="tx1">
                    <a:tint val="75000"/>
                  </a:schemeClr>
                </a:solidFill>
              </a:defRPr>
            </a:lvl5pPr>
            <a:lvl6pPr marL="3047445" indent="0">
              <a:buNone/>
              <a:defRPr sz="2100">
                <a:solidFill>
                  <a:schemeClr val="tx1">
                    <a:tint val="75000"/>
                  </a:schemeClr>
                </a:solidFill>
              </a:defRPr>
            </a:lvl6pPr>
            <a:lvl7pPr marL="3656935" indent="0">
              <a:buNone/>
              <a:defRPr sz="2100">
                <a:solidFill>
                  <a:schemeClr val="tx1">
                    <a:tint val="75000"/>
                  </a:schemeClr>
                </a:solidFill>
              </a:defRPr>
            </a:lvl7pPr>
            <a:lvl8pPr marL="4266423" indent="0">
              <a:buNone/>
              <a:defRPr sz="2100">
                <a:solidFill>
                  <a:schemeClr val="tx1">
                    <a:tint val="75000"/>
                  </a:schemeClr>
                </a:solidFill>
              </a:defRPr>
            </a:lvl8pPr>
            <a:lvl9pPr marL="4875913" indent="0">
              <a:buNone/>
              <a:defRPr sz="2100">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grpSp>
        <p:nvGrpSpPr>
          <p:cNvPr id="6" name="Group 5"/>
          <p:cNvGrpSpPr>
            <a:grpSpLocks noChangeAspect="1"/>
          </p:cNvGrpSpPr>
          <p:nvPr/>
        </p:nvGrpSpPr>
        <p:grpSpPr>
          <a:xfrm>
            <a:off x="2136637" y="3477197"/>
            <a:ext cx="1472677" cy="1035445"/>
            <a:chOff x="1502273" y="2576434"/>
            <a:chExt cx="1035445" cy="1035445"/>
          </a:xfrm>
        </p:grpSpPr>
        <p:sp>
          <p:nvSpPr>
            <p:cNvPr id="4" name="Oval 3"/>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a:p>
          </p:txBody>
        </p:sp>
        <p:sp>
          <p:nvSpPr>
            <p:cNvPr id="5" name="TextBox 4"/>
            <p:cNvSpPr txBox="1"/>
            <p:nvPr/>
          </p:nvSpPr>
          <p:spPr>
            <a:xfrm>
              <a:off x="1502273" y="2709435"/>
              <a:ext cx="1035445" cy="769441"/>
            </a:xfrm>
            <a:prstGeom prst="rect">
              <a:avLst/>
            </a:prstGeom>
            <a:noFill/>
          </p:spPr>
          <p:txBody>
            <a:bodyPr wrap="square" rtlCol="0">
              <a:spAutoFit/>
            </a:bodyPr>
            <a:lstStyle/>
            <a:p>
              <a:pPr algn="ctr"/>
              <a:r>
                <a:rPr lang="nl-NL" sz="4400" b="1" dirty="0" smtClean="0">
                  <a:latin typeface="+mj-lt"/>
                  <a:cs typeface="Arial" panose="020B0604020202020204" pitchFamily="34" charset="0"/>
                </a:rPr>
                <a:t>1</a:t>
              </a:r>
              <a:endParaRPr lang="nl-NL" sz="4400" b="1" dirty="0">
                <a:latin typeface="+mj-lt"/>
                <a:cs typeface="Arial" panose="020B0604020202020204" pitchFamily="34" charset="0"/>
              </a:endParaRPr>
            </a:p>
          </p:txBody>
        </p:sp>
      </p:grpSp>
      <p:sp>
        <p:nvSpPr>
          <p:cNvPr id="17" name="Title 1"/>
          <p:cNvSpPr>
            <a:spLocks noGrp="1"/>
          </p:cNvSpPr>
          <p:nvPr>
            <p:ph type="title" hasCustomPrompt="1"/>
          </p:nvPr>
        </p:nvSpPr>
        <p:spPr>
          <a:xfrm>
            <a:off x="3" y="843466"/>
            <a:ext cx="17340262" cy="973309"/>
          </a:xfrm>
          <a:prstGeom prst="rect">
            <a:avLst/>
          </a:prstGeom>
        </p:spPr>
        <p:txBody>
          <a:bodyPr anchor="t" anchorCtr="0">
            <a:noAutofit/>
          </a:bodyPr>
          <a:lstStyle>
            <a:lvl1pPr algn="ctr">
              <a:defRPr sz="6500"/>
            </a:lvl1pPr>
          </a:lstStyle>
          <a:p>
            <a:r>
              <a:rPr lang="en-US" dirty="0" err="1" smtClean="0"/>
              <a:t>Plaats</a:t>
            </a:r>
            <a:r>
              <a:rPr lang="en-US" dirty="0" smtClean="0"/>
              <a:t> </a:t>
            </a:r>
            <a:r>
              <a:rPr lang="en-US" dirty="0" err="1" smtClean="0"/>
              <a:t>titel</a:t>
            </a:r>
            <a:r>
              <a:rPr lang="en-US" dirty="0" smtClean="0"/>
              <a:t> </a:t>
            </a:r>
            <a:r>
              <a:rPr lang="en-US" dirty="0" err="1" smtClean="0"/>
              <a:t>hier</a:t>
            </a:r>
            <a:endParaRPr lang="en-US" dirty="0"/>
          </a:p>
        </p:txBody>
      </p:sp>
      <p:grpSp>
        <p:nvGrpSpPr>
          <p:cNvPr id="15" name="Group 14"/>
          <p:cNvGrpSpPr>
            <a:grpSpLocks noChangeAspect="1"/>
          </p:cNvGrpSpPr>
          <p:nvPr/>
        </p:nvGrpSpPr>
        <p:grpSpPr>
          <a:xfrm>
            <a:off x="7922993" y="3477196"/>
            <a:ext cx="1472677" cy="1035445"/>
            <a:chOff x="1502273" y="2576434"/>
            <a:chExt cx="1035445" cy="1035445"/>
          </a:xfrm>
        </p:grpSpPr>
        <p:sp>
          <p:nvSpPr>
            <p:cNvPr id="16" name="Oval 15"/>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a:p>
          </p:txBody>
        </p:sp>
        <p:sp>
          <p:nvSpPr>
            <p:cNvPr id="18" name="TextBox 17"/>
            <p:cNvSpPr txBox="1"/>
            <p:nvPr/>
          </p:nvSpPr>
          <p:spPr>
            <a:xfrm>
              <a:off x="1502273" y="2709435"/>
              <a:ext cx="1035445" cy="769441"/>
            </a:xfrm>
            <a:prstGeom prst="rect">
              <a:avLst/>
            </a:prstGeom>
            <a:noFill/>
          </p:spPr>
          <p:txBody>
            <a:bodyPr wrap="square" rtlCol="0">
              <a:spAutoFit/>
            </a:bodyPr>
            <a:lstStyle/>
            <a:p>
              <a:pPr algn="ctr"/>
              <a:r>
                <a:rPr lang="en-US" sz="4400" b="1" dirty="0" smtClean="0">
                  <a:latin typeface="+mj-lt"/>
                  <a:cs typeface="Arial" panose="020B0604020202020204" pitchFamily="34" charset="0"/>
                </a:rPr>
                <a:t>2</a:t>
              </a:r>
              <a:endParaRPr lang="nl-NL" sz="4400" b="1" dirty="0">
                <a:latin typeface="+mj-lt"/>
                <a:cs typeface="Arial" panose="020B0604020202020204" pitchFamily="34" charset="0"/>
              </a:endParaRPr>
            </a:p>
          </p:txBody>
        </p:sp>
      </p:grpSp>
      <p:grpSp>
        <p:nvGrpSpPr>
          <p:cNvPr id="21" name="Group 20"/>
          <p:cNvGrpSpPr>
            <a:grpSpLocks noChangeAspect="1"/>
          </p:cNvGrpSpPr>
          <p:nvPr/>
        </p:nvGrpSpPr>
        <p:grpSpPr>
          <a:xfrm>
            <a:off x="13501541" y="3477196"/>
            <a:ext cx="1472677" cy="1035445"/>
            <a:chOff x="1502273" y="2576434"/>
            <a:chExt cx="1035445" cy="1035445"/>
          </a:xfrm>
        </p:grpSpPr>
        <p:sp>
          <p:nvSpPr>
            <p:cNvPr id="22" name="Oval 2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a:p>
          </p:txBody>
        </p:sp>
        <p:sp>
          <p:nvSpPr>
            <p:cNvPr id="23" name="TextBox 22"/>
            <p:cNvSpPr txBox="1"/>
            <p:nvPr/>
          </p:nvSpPr>
          <p:spPr>
            <a:xfrm>
              <a:off x="1502273" y="2709435"/>
              <a:ext cx="1035445" cy="769441"/>
            </a:xfrm>
            <a:prstGeom prst="rect">
              <a:avLst/>
            </a:prstGeom>
            <a:noFill/>
          </p:spPr>
          <p:txBody>
            <a:bodyPr wrap="square" rtlCol="0">
              <a:spAutoFit/>
            </a:bodyPr>
            <a:lstStyle/>
            <a:p>
              <a:pPr algn="ctr"/>
              <a:r>
                <a:rPr lang="en-US" sz="4400" b="1" dirty="0" smtClean="0">
                  <a:latin typeface="+mj-lt"/>
                  <a:cs typeface="Arial" panose="020B0604020202020204" pitchFamily="34" charset="0"/>
                </a:rPr>
                <a:t>3</a:t>
              </a:r>
              <a:endParaRPr lang="nl-NL" sz="4400" b="1" dirty="0">
                <a:latin typeface="+mj-lt"/>
                <a:cs typeface="Arial" panose="020B0604020202020204" pitchFamily="34" charset="0"/>
              </a:endParaRPr>
            </a:p>
          </p:txBody>
        </p:sp>
      </p:grpSp>
    </p:spTree>
    <p:extLst>
      <p:ext uri="{BB962C8B-B14F-4D97-AF65-F5344CB8AC3E}">
        <p14:creationId xmlns:p14="http://schemas.microsoft.com/office/powerpoint/2010/main" val="367027474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p:cSld name="5_3 MEDEDELINGEN">
    <p:bg>
      <p:bgPr>
        <a:solidFill>
          <a:schemeClr val="accent1"/>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892843" y="4756914"/>
            <a:ext cx="4374664" cy="3925776"/>
          </a:xfrm>
          <a:prstGeom prst="rect">
            <a:avLst/>
          </a:prstGeom>
        </p:spPr>
        <p:txBody>
          <a:bodyPr>
            <a:noAutofit/>
          </a:bodyPr>
          <a:lstStyle>
            <a:lvl1pPr marL="0" indent="0" algn="ctr">
              <a:lnSpc>
                <a:spcPct val="120000"/>
              </a:lnSpc>
              <a:buNone/>
              <a:defRPr sz="3100" b="0">
                <a:solidFill>
                  <a:schemeClr val="tx1"/>
                </a:solidFill>
                <a:latin typeface="+mj-lt"/>
                <a:cs typeface="Arial" panose="020B0604020202020204" pitchFamily="34" charset="0"/>
              </a:defRPr>
            </a:lvl1pPr>
            <a:lvl2pPr marL="609490" indent="0">
              <a:buNone/>
              <a:defRPr sz="2700">
                <a:solidFill>
                  <a:schemeClr val="tx1">
                    <a:tint val="75000"/>
                  </a:schemeClr>
                </a:solidFill>
              </a:defRPr>
            </a:lvl2pPr>
            <a:lvl3pPr marL="1218978" indent="0">
              <a:buNone/>
              <a:defRPr sz="2400">
                <a:solidFill>
                  <a:schemeClr val="tx1">
                    <a:tint val="75000"/>
                  </a:schemeClr>
                </a:solidFill>
              </a:defRPr>
            </a:lvl3pPr>
            <a:lvl4pPr marL="1828467" indent="0">
              <a:buNone/>
              <a:defRPr sz="2100">
                <a:solidFill>
                  <a:schemeClr val="tx1">
                    <a:tint val="75000"/>
                  </a:schemeClr>
                </a:solidFill>
              </a:defRPr>
            </a:lvl4pPr>
            <a:lvl5pPr marL="2437957" indent="0">
              <a:buNone/>
              <a:defRPr sz="2100">
                <a:solidFill>
                  <a:schemeClr val="tx1">
                    <a:tint val="75000"/>
                  </a:schemeClr>
                </a:solidFill>
              </a:defRPr>
            </a:lvl5pPr>
            <a:lvl6pPr marL="3047445" indent="0">
              <a:buNone/>
              <a:defRPr sz="2100">
                <a:solidFill>
                  <a:schemeClr val="tx1">
                    <a:tint val="75000"/>
                  </a:schemeClr>
                </a:solidFill>
              </a:defRPr>
            </a:lvl6pPr>
            <a:lvl7pPr marL="3656935" indent="0">
              <a:buNone/>
              <a:defRPr sz="2100">
                <a:solidFill>
                  <a:schemeClr val="tx1">
                    <a:tint val="75000"/>
                  </a:schemeClr>
                </a:solidFill>
              </a:defRPr>
            </a:lvl7pPr>
            <a:lvl8pPr marL="4266423" indent="0">
              <a:buNone/>
              <a:defRPr sz="2100">
                <a:solidFill>
                  <a:schemeClr val="tx1">
                    <a:tint val="75000"/>
                  </a:schemeClr>
                </a:solidFill>
              </a:defRPr>
            </a:lvl8pPr>
            <a:lvl9pPr marL="4875913" indent="0">
              <a:buNone/>
              <a:defRPr sz="2100">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19" name="Text Placeholder 2"/>
          <p:cNvSpPr>
            <a:spLocks noGrp="1"/>
          </p:cNvSpPr>
          <p:nvPr>
            <p:ph type="body" idx="10" hasCustomPrompt="1"/>
          </p:nvPr>
        </p:nvSpPr>
        <p:spPr>
          <a:xfrm>
            <a:off x="6472000" y="4756907"/>
            <a:ext cx="4374664" cy="3925774"/>
          </a:xfrm>
          <a:prstGeom prst="rect">
            <a:avLst/>
          </a:prstGeom>
        </p:spPr>
        <p:txBody>
          <a:bodyPr>
            <a:normAutofit/>
          </a:bodyPr>
          <a:lstStyle>
            <a:lvl1pPr marL="0" indent="0" algn="ctr">
              <a:lnSpc>
                <a:spcPct val="120000"/>
              </a:lnSpc>
              <a:buNone/>
              <a:defRPr sz="3100" b="0">
                <a:solidFill>
                  <a:schemeClr val="tx1"/>
                </a:solidFill>
                <a:latin typeface="+mj-lt"/>
                <a:cs typeface="Arial" panose="020B0604020202020204" pitchFamily="34" charset="0"/>
              </a:defRPr>
            </a:lvl1pPr>
            <a:lvl2pPr marL="609490" indent="0">
              <a:buNone/>
              <a:defRPr sz="2700">
                <a:solidFill>
                  <a:schemeClr val="tx1">
                    <a:tint val="75000"/>
                  </a:schemeClr>
                </a:solidFill>
              </a:defRPr>
            </a:lvl2pPr>
            <a:lvl3pPr marL="1218978" indent="0">
              <a:buNone/>
              <a:defRPr sz="2400">
                <a:solidFill>
                  <a:schemeClr val="tx1">
                    <a:tint val="75000"/>
                  </a:schemeClr>
                </a:solidFill>
              </a:defRPr>
            </a:lvl3pPr>
            <a:lvl4pPr marL="1828467" indent="0">
              <a:buNone/>
              <a:defRPr sz="2100">
                <a:solidFill>
                  <a:schemeClr val="tx1">
                    <a:tint val="75000"/>
                  </a:schemeClr>
                </a:solidFill>
              </a:defRPr>
            </a:lvl4pPr>
            <a:lvl5pPr marL="2437957" indent="0">
              <a:buNone/>
              <a:defRPr sz="2100">
                <a:solidFill>
                  <a:schemeClr val="tx1">
                    <a:tint val="75000"/>
                  </a:schemeClr>
                </a:solidFill>
              </a:defRPr>
            </a:lvl5pPr>
            <a:lvl6pPr marL="3047445" indent="0">
              <a:buNone/>
              <a:defRPr sz="2100">
                <a:solidFill>
                  <a:schemeClr val="tx1">
                    <a:tint val="75000"/>
                  </a:schemeClr>
                </a:solidFill>
              </a:defRPr>
            </a:lvl6pPr>
            <a:lvl7pPr marL="3656935" indent="0">
              <a:buNone/>
              <a:defRPr sz="2100">
                <a:solidFill>
                  <a:schemeClr val="tx1">
                    <a:tint val="75000"/>
                  </a:schemeClr>
                </a:solidFill>
              </a:defRPr>
            </a:lvl7pPr>
            <a:lvl8pPr marL="4266423" indent="0">
              <a:buNone/>
              <a:defRPr sz="2100">
                <a:solidFill>
                  <a:schemeClr val="tx1">
                    <a:tint val="75000"/>
                  </a:schemeClr>
                </a:solidFill>
              </a:defRPr>
            </a:lvl8pPr>
            <a:lvl9pPr marL="4875913" indent="0">
              <a:buNone/>
              <a:defRPr sz="2100">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20" name="Text Placeholder 2"/>
          <p:cNvSpPr>
            <a:spLocks noGrp="1"/>
          </p:cNvSpPr>
          <p:nvPr>
            <p:ph type="body" idx="11" hasCustomPrompt="1"/>
          </p:nvPr>
        </p:nvSpPr>
        <p:spPr>
          <a:xfrm>
            <a:off x="12050547" y="4764930"/>
            <a:ext cx="4374664" cy="3917751"/>
          </a:xfrm>
          <a:prstGeom prst="rect">
            <a:avLst/>
          </a:prstGeom>
        </p:spPr>
        <p:txBody>
          <a:bodyPr>
            <a:normAutofit/>
          </a:bodyPr>
          <a:lstStyle>
            <a:lvl1pPr marL="0" indent="0" algn="ctr">
              <a:lnSpc>
                <a:spcPct val="120000"/>
              </a:lnSpc>
              <a:buNone/>
              <a:defRPr sz="3100" b="0" baseline="0">
                <a:solidFill>
                  <a:schemeClr val="tx1"/>
                </a:solidFill>
                <a:latin typeface="+mj-lt"/>
                <a:cs typeface="Arial" panose="020B0604020202020204" pitchFamily="34" charset="0"/>
              </a:defRPr>
            </a:lvl1pPr>
            <a:lvl2pPr marL="609490" indent="0">
              <a:buNone/>
              <a:defRPr sz="2700">
                <a:solidFill>
                  <a:schemeClr val="tx1">
                    <a:tint val="75000"/>
                  </a:schemeClr>
                </a:solidFill>
              </a:defRPr>
            </a:lvl2pPr>
            <a:lvl3pPr marL="1218978" indent="0">
              <a:buNone/>
              <a:defRPr sz="2400">
                <a:solidFill>
                  <a:schemeClr val="tx1">
                    <a:tint val="75000"/>
                  </a:schemeClr>
                </a:solidFill>
              </a:defRPr>
            </a:lvl3pPr>
            <a:lvl4pPr marL="1828467" indent="0">
              <a:buNone/>
              <a:defRPr sz="2100">
                <a:solidFill>
                  <a:schemeClr val="tx1">
                    <a:tint val="75000"/>
                  </a:schemeClr>
                </a:solidFill>
              </a:defRPr>
            </a:lvl4pPr>
            <a:lvl5pPr marL="2437957" indent="0">
              <a:buNone/>
              <a:defRPr sz="2100">
                <a:solidFill>
                  <a:schemeClr val="tx1">
                    <a:tint val="75000"/>
                  </a:schemeClr>
                </a:solidFill>
              </a:defRPr>
            </a:lvl5pPr>
            <a:lvl6pPr marL="3047445" indent="0">
              <a:buNone/>
              <a:defRPr sz="2100">
                <a:solidFill>
                  <a:schemeClr val="tx1">
                    <a:tint val="75000"/>
                  </a:schemeClr>
                </a:solidFill>
              </a:defRPr>
            </a:lvl6pPr>
            <a:lvl7pPr marL="3656935" indent="0">
              <a:buNone/>
              <a:defRPr sz="2100">
                <a:solidFill>
                  <a:schemeClr val="tx1">
                    <a:tint val="75000"/>
                  </a:schemeClr>
                </a:solidFill>
              </a:defRPr>
            </a:lvl7pPr>
            <a:lvl8pPr marL="4266423" indent="0">
              <a:buNone/>
              <a:defRPr sz="2100">
                <a:solidFill>
                  <a:schemeClr val="tx1">
                    <a:tint val="75000"/>
                  </a:schemeClr>
                </a:solidFill>
              </a:defRPr>
            </a:lvl8pPr>
            <a:lvl9pPr marL="4875913" indent="0">
              <a:buNone/>
              <a:defRPr sz="2100">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grpSp>
        <p:nvGrpSpPr>
          <p:cNvPr id="6" name="Group 5"/>
          <p:cNvGrpSpPr>
            <a:grpSpLocks noChangeAspect="1"/>
          </p:cNvGrpSpPr>
          <p:nvPr/>
        </p:nvGrpSpPr>
        <p:grpSpPr>
          <a:xfrm>
            <a:off x="2136637" y="3477197"/>
            <a:ext cx="1472677" cy="1035445"/>
            <a:chOff x="1502273" y="2576434"/>
            <a:chExt cx="1035445" cy="1035445"/>
          </a:xfrm>
        </p:grpSpPr>
        <p:sp>
          <p:nvSpPr>
            <p:cNvPr id="4" name="Oval 3"/>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a:p>
          </p:txBody>
        </p:sp>
        <p:sp>
          <p:nvSpPr>
            <p:cNvPr id="5" name="TextBox 4"/>
            <p:cNvSpPr txBox="1"/>
            <p:nvPr/>
          </p:nvSpPr>
          <p:spPr>
            <a:xfrm>
              <a:off x="1502273" y="2709435"/>
              <a:ext cx="1035445" cy="769441"/>
            </a:xfrm>
            <a:prstGeom prst="rect">
              <a:avLst/>
            </a:prstGeom>
            <a:noFill/>
          </p:spPr>
          <p:txBody>
            <a:bodyPr wrap="square" rtlCol="0">
              <a:spAutoFit/>
            </a:bodyPr>
            <a:lstStyle/>
            <a:p>
              <a:pPr algn="ctr"/>
              <a:r>
                <a:rPr lang="nl-NL" sz="4400" b="1" dirty="0" smtClean="0">
                  <a:latin typeface="+mj-lt"/>
                  <a:cs typeface="Arial" panose="020B0604020202020204" pitchFamily="34" charset="0"/>
                </a:rPr>
                <a:t>1</a:t>
              </a:r>
              <a:endParaRPr lang="nl-NL" sz="4400" b="1" dirty="0">
                <a:latin typeface="+mj-lt"/>
                <a:cs typeface="Arial" panose="020B0604020202020204" pitchFamily="34" charset="0"/>
              </a:endParaRPr>
            </a:p>
          </p:txBody>
        </p:sp>
      </p:grpSp>
      <p:sp>
        <p:nvSpPr>
          <p:cNvPr id="17" name="Title 1"/>
          <p:cNvSpPr>
            <a:spLocks noGrp="1"/>
          </p:cNvSpPr>
          <p:nvPr>
            <p:ph type="title" hasCustomPrompt="1"/>
          </p:nvPr>
        </p:nvSpPr>
        <p:spPr>
          <a:xfrm>
            <a:off x="3" y="843466"/>
            <a:ext cx="17340262" cy="973309"/>
          </a:xfrm>
          <a:prstGeom prst="rect">
            <a:avLst/>
          </a:prstGeom>
        </p:spPr>
        <p:txBody>
          <a:bodyPr anchor="t" anchorCtr="0">
            <a:noAutofit/>
          </a:bodyPr>
          <a:lstStyle>
            <a:lvl1pPr algn="ctr">
              <a:defRPr sz="6500"/>
            </a:lvl1pPr>
          </a:lstStyle>
          <a:p>
            <a:r>
              <a:rPr lang="en-US" dirty="0" err="1" smtClean="0"/>
              <a:t>Plaats</a:t>
            </a:r>
            <a:r>
              <a:rPr lang="en-US" dirty="0" smtClean="0"/>
              <a:t> </a:t>
            </a:r>
            <a:r>
              <a:rPr lang="en-US" dirty="0" err="1" smtClean="0"/>
              <a:t>titel</a:t>
            </a:r>
            <a:r>
              <a:rPr lang="en-US" dirty="0" smtClean="0"/>
              <a:t> </a:t>
            </a:r>
            <a:r>
              <a:rPr lang="en-US" dirty="0" err="1" smtClean="0"/>
              <a:t>hier</a:t>
            </a:r>
            <a:endParaRPr lang="en-US" dirty="0"/>
          </a:p>
        </p:txBody>
      </p:sp>
      <p:grpSp>
        <p:nvGrpSpPr>
          <p:cNvPr id="15" name="Group 14"/>
          <p:cNvGrpSpPr>
            <a:grpSpLocks noChangeAspect="1"/>
          </p:cNvGrpSpPr>
          <p:nvPr/>
        </p:nvGrpSpPr>
        <p:grpSpPr>
          <a:xfrm>
            <a:off x="7922993" y="3477196"/>
            <a:ext cx="1472677" cy="1035445"/>
            <a:chOff x="1502273" y="2576434"/>
            <a:chExt cx="1035445" cy="1035445"/>
          </a:xfrm>
        </p:grpSpPr>
        <p:sp>
          <p:nvSpPr>
            <p:cNvPr id="16" name="Oval 15"/>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a:p>
          </p:txBody>
        </p:sp>
        <p:sp>
          <p:nvSpPr>
            <p:cNvPr id="18" name="TextBox 17"/>
            <p:cNvSpPr txBox="1"/>
            <p:nvPr/>
          </p:nvSpPr>
          <p:spPr>
            <a:xfrm>
              <a:off x="1502273" y="2709435"/>
              <a:ext cx="1035445" cy="769441"/>
            </a:xfrm>
            <a:prstGeom prst="rect">
              <a:avLst/>
            </a:prstGeom>
            <a:noFill/>
          </p:spPr>
          <p:txBody>
            <a:bodyPr wrap="square" rtlCol="0">
              <a:spAutoFit/>
            </a:bodyPr>
            <a:lstStyle/>
            <a:p>
              <a:pPr algn="ctr"/>
              <a:r>
                <a:rPr lang="en-US" sz="4400" b="1" dirty="0" smtClean="0">
                  <a:latin typeface="+mj-lt"/>
                  <a:cs typeface="Arial" panose="020B0604020202020204" pitchFamily="34" charset="0"/>
                </a:rPr>
                <a:t>2</a:t>
              </a:r>
              <a:endParaRPr lang="nl-NL" sz="4400" b="1" dirty="0">
                <a:latin typeface="+mj-lt"/>
                <a:cs typeface="Arial" panose="020B0604020202020204" pitchFamily="34" charset="0"/>
              </a:endParaRPr>
            </a:p>
          </p:txBody>
        </p:sp>
      </p:grpSp>
      <p:grpSp>
        <p:nvGrpSpPr>
          <p:cNvPr id="21" name="Group 20"/>
          <p:cNvGrpSpPr>
            <a:grpSpLocks noChangeAspect="1"/>
          </p:cNvGrpSpPr>
          <p:nvPr/>
        </p:nvGrpSpPr>
        <p:grpSpPr>
          <a:xfrm>
            <a:off x="13501541" y="3477196"/>
            <a:ext cx="1472677" cy="1035445"/>
            <a:chOff x="1502273" y="2576434"/>
            <a:chExt cx="1035445" cy="1035445"/>
          </a:xfrm>
        </p:grpSpPr>
        <p:sp>
          <p:nvSpPr>
            <p:cNvPr id="22" name="Oval 2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a:p>
          </p:txBody>
        </p:sp>
        <p:sp>
          <p:nvSpPr>
            <p:cNvPr id="23" name="TextBox 22"/>
            <p:cNvSpPr txBox="1"/>
            <p:nvPr/>
          </p:nvSpPr>
          <p:spPr>
            <a:xfrm>
              <a:off x="1502273" y="2709435"/>
              <a:ext cx="1035445" cy="769441"/>
            </a:xfrm>
            <a:prstGeom prst="rect">
              <a:avLst/>
            </a:prstGeom>
            <a:noFill/>
          </p:spPr>
          <p:txBody>
            <a:bodyPr wrap="square" rtlCol="0">
              <a:spAutoFit/>
            </a:bodyPr>
            <a:lstStyle/>
            <a:p>
              <a:pPr algn="ctr"/>
              <a:r>
                <a:rPr lang="en-US" sz="4400" b="1" dirty="0" smtClean="0">
                  <a:latin typeface="+mj-lt"/>
                  <a:cs typeface="Arial" panose="020B0604020202020204" pitchFamily="34" charset="0"/>
                </a:rPr>
                <a:t>3</a:t>
              </a:r>
              <a:endParaRPr lang="nl-NL" sz="4400" b="1" dirty="0">
                <a:latin typeface="+mj-lt"/>
                <a:cs typeface="Arial" panose="020B0604020202020204" pitchFamily="34" charset="0"/>
              </a:endParaRPr>
            </a:p>
          </p:txBody>
        </p:sp>
      </p:grpSp>
    </p:spTree>
    <p:extLst>
      <p:ext uri="{BB962C8B-B14F-4D97-AF65-F5344CB8AC3E}">
        <p14:creationId xmlns:p14="http://schemas.microsoft.com/office/powerpoint/2010/main" val="3456384527"/>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6_3 MEDEDELINGEN">
    <p:bg>
      <p:bgPr>
        <a:solidFill>
          <a:srgbClr val="00A9C7"/>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892843" y="4756914"/>
            <a:ext cx="4374664" cy="3925776"/>
          </a:xfrm>
          <a:prstGeom prst="rect">
            <a:avLst/>
          </a:prstGeom>
        </p:spPr>
        <p:txBody>
          <a:bodyPr>
            <a:noAutofit/>
          </a:bodyPr>
          <a:lstStyle>
            <a:lvl1pPr marL="0" indent="0" algn="ctr">
              <a:lnSpc>
                <a:spcPct val="120000"/>
              </a:lnSpc>
              <a:buNone/>
              <a:defRPr sz="3100" b="0">
                <a:solidFill>
                  <a:schemeClr val="tx1"/>
                </a:solidFill>
                <a:latin typeface="+mj-lt"/>
                <a:cs typeface="Arial" panose="020B0604020202020204" pitchFamily="34" charset="0"/>
              </a:defRPr>
            </a:lvl1pPr>
            <a:lvl2pPr marL="609490" indent="0">
              <a:buNone/>
              <a:defRPr sz="2700">
                <a:solidFill>
                  <a:schemeClr val="tx1">
                    <a:tint val="75000"/>
                  </a:schemeClr>
                </a:solidFill>
              </a:defRPr>
            </a:lvl2pPr>
            <a:lvl3pPr marL="1218978" indent="0">
              <a:buNone/>
              <a:defRPr sz="2400">
                <a:solidFill>
                  <a:schemeClr val="tx1">
                    <a:tint val="75000"/>
                  </a:schemeClr>
                </a:solidFill>
              </a:defRPr>
            </a:lvl3pPr>
            <a:lvl4pPr marL="1828467" indent="0">
              <a:buNone/>
              <a:defRPr sz="2100">
                <a:solidFill>
                  <a:schemeClr val="tx1">
                    <a:tint val="75000"/>
                  </a:schemeClr>
                </a:solidFill>
              </a:defRPr>
            </a:lvl4pPr>
            <a:lvl5pPr marL="2437957" indent="0">
              <a:buNone/>
              <a:defRPr sz="2100">
                <a:solidFill>
                  <a:schemeClr val="tx1">
                    <a:tint val="75000"/>
                  </a:schemeClr>
                </a:solidFill>
              </a:defRPr>
            </a:lvl5pPr>
            <a:lvl6pPr marL="3047445" indent="0">
              <a:buNone/>
              <a:defRPr sz="2100">
                <a:solidFill>
                  <a:schemeClr val="tx1">
                    <a:tint val="75000"/>
                  </a:schemeClr>
                </a:solidFill>
              </a:defRPr>
            </a:lvl6pPr>
            <a:lvl7pPr marL="3656935" indent="0">
              <a:buNone/>
              <a:defRPr sz="2100">
                <a:solidFill>
                  <a:schemeClr val="tx1">
                    <a:tint val="75000"/>
                  </a:schemeClr>
                </a:solidFill>
              </a:defRPr>
            </a:lvl7pPr>
            <a:lvl8pPr marL="4266423" indent="0">
              <a:buNone/>
              <a:defRPr sz="2100">
                <a:solidFill>
                  <a:schemeClr val="tx1">
                    <a:tint val="75000"/>
                  </a:schemeClr>
                </a:solidFill>
              </a:defRPr>
            </a:lvl8pPr>
            <a:lvl9pPr marL="4875913" indent="0">
              <a:buNone/>
              <a:defRPr sz="2100">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19" name="Text Placeholder 2"/>
          <p:cNvSpPr>
            <a:spLocks noGrp="1"/>
          </p:cNvSpPr>
          <p:nvPr>
            <p:ph type="body" idx="10" hasCustomPrompt="1"/>
          </p:nvPr>
        </p:nvSpPr>
        <p:spPr>
          <a:xfrm>
            <a:off x="6472000" y="4756907"/>
            <a:ext cx="4374664" cy="3925774"/>
          </a:xfrm>
          <a:prstGeom prst="rect">
            <a:avLst/>
          </a:prstGeom>
        </p:spPr>
        <p:txBody>
          <a:bodyPr>
            <a:normAutofit/>
          </a:bodyPr>
          <a:lstStyle>
            <a:lvl1pPr marL="0" indent="0" algn="ctr">
              <a:lnSpc>
                <a:spcPct val="120000"/>
              </a:lnSpc>
              <a:buNone/>
              <a:defRPr sz="3100" b="0">
                <a:solidFill>
                  <a:schemeClr val="tx1"/>
                </a:solidFill>
                <a:latin typeface="+mj-lt"/>
                <a:cs typeface="Arial" panose="020B0604020202020204" pitchFamily="34" charset="0"/>
              </a:defRPr>
            </a:lvl1pPr>
            <a:lvl2pPr marL="609490" indent="0">
              <a:buNone/>
              <a:defRPr sz="2700">
                <a:solidFill>
                  <a:schemeClr val="tx1">
                    <a:tint val="75000"/>
                  </a:schemeClr>
                </a:solidFill>
              </a:defRPr>
            </a:lvl2pPr>
            <a:lvl3pPr marL="1218978" indent="0">
              <a:buNone/>
              <a:defRPr sz="2400">
                <a:solidFill>
                  <a:schemeClr val="tx1">
                    <a:tint val="75000"/>
                  </a:schemeClr>
                </a:solidFill>
              </a:defRPr>
            </a:lvl3pPr>
            <a:lvl4pPr marL="1828467" indent="0">
              <a:buNone/>
              <a:defRPr sz="2100">
                <a:solidFill>
                  <a:schemeClr val="tx1">
                    <a:tint val="75000"/>
                  </a:schemeClr>
                </a:solidFill>
              </a:defRPr>
            </a:lvl4pPr>
            <a:lvl5pPr marL="2437957" indent="0">
              <a:buNone/>
              <a:defRPr sz="2100">
                <a:solidFill>
                  <a:schemeClr val="tx1">
                    <a:tint val="75000"/>
                  </a:schemeClr>
                </a:solidFill>
              </a:defRPr>
            </a:lvl5pPr>
            <a:lvl6pPr marL="3047445" indent="0">
              <a:buNone/>
              <a:defRPr sz="2100">
                <a:solidFill>
                  <a:schemeClr val="tx1">
                    <a:tint val="75000"/>
                  </a:schemeClr>
                </a:solidFill>
              </a:defRPr>
            </a:lvl6pPr>
            <a:lvl7pPr marL="3656935" indent="0">
              <a:buNone/>
              <a:defRPr sz="2100">
                <a:solidFill>
                  <a:schemeClr val="tx1">
                    <a:tint val="75000"/>
                  </a:schemeClr>
                </a:solidFill>
              </a:defRPr>
            </a:lvl7pPr>
            <a:lvl8pPr marL="4266423" indent="0">
              <a:buNone/>
              <a:defRPr sz="2100">
                <a:solidFill>
                  <a:schemeClr val="tx1">
                    <a:tint val="75000"/>
                  </a:schemeClr>
                </a:solidFill>
              </a:defRPr>
            </a:lvl8pPr>
            <a:lvl9pPr marL="4875913" indent="0">
              <a:buNone/>
              <a:defRPr sz="2100">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20" name="Text Placeholder 2"/>
          <p:cNvSpPr>
            <a:spLocks noGrp="1"/>
          </p:cNvSpPr>
          <p:nvPr>
            <p:ph type="body" idx="11" hasCustomPrompt="1"/>
          </p:nvPr>
        </p:nvSpPr>
        <p:spPr>
          <a:xfrm>
            <a:off x="12050547" y="4764930"/>
            <a:ext cx="4374664" cy="3917751"/>
          </a:xfrm>
          <a:prstGeom prst="rect">
            <a:avLst/>
          </a:prstGeom>
        </p:spPr>
        <p:txBody>
          <a:bodyPr>
            <a:normAutofit/>
          </a:bodyPr>
          <a:lstStyle>
            <a:lvl1pPr marL="0" indent="0" algn="ctr">
              <a:lnSpc>
                <a:spcPct val="120000"/>
              </a:lnSpc>
              <a:buNone/>
              <a:defRPr sz="3100" b="0" baseline="0">
                <a:solidFill>
                  <a:schemeClr val="tx1"/>
                </a:solidFill>
                <a:latin typeface="+mj-lt"/>
                <a:cs typeface="Arial" panose="020B0604020202020204" pitchFamily="34" charset="0"/>
              </a:defRPr>
            </a:lvl1pPr>
            <a:lvl2pPr marL="609490" indent="0">
              <a:buNone/>
              <a:defRPr sz="2700">
                <a:solidFill>
                  <a:schemeClr val="tx1">
                    <a:tint val="75000"/>
                  </a:schemeClr>
                </a:solidFill>
              </a:defRPr>
            </a:lvl2pPr>
            <a:lvl3pPr marL="1218978" indent="0">
              <a:buNone/>
              <a:defRPr sz="2400">
                <a:solidFill>
                  <a:schemeClr val="tx1">
                    <a:tint val="75000"/>
                  </a:schemeClr>
                </a:solidFill>
              </a:defRPr>
            </a:lvl3pPr>
            <a:lvl4pPr marL="1828467" indent="0">
              <a:buNone/>
              <a:defRPr sz="2100">
                <a:solidFill>
                  <a:schemeClr val="tx1">
                    <a:tint val="75000"/>
                  </a:schemeClr>
                </a:solidFill>
              </a:defRPr>
            </a:lvl4pPr>
            <a:lvl5pPr marL="2437957" indent="0">
              <a:buNone/>
              <a:defRPr sz="2100">
                <a:solidFill>
                  <a:schemeClr val="tx1">
                    <a:tint val="75000"/>
                  </a:schemeClr>
                </a:solidFill>
              </a:defRPr>
            </a:lvl5pPr>
            <a:lvl6pPr marL="3047445" indent="0">
              <a:buNone/>
              <a:defRPr sz="2100">
                <a:solidFill>
                  <a:schemeClr val="tx1">
                    <a:tint val="75000"/>
                  </a:schemeClr>
                </a:solidFill>
              </a:defRPr>
            </a:lvl6pPr>
            <a:lvl7pPr marL="3656935" indent="0">
              <a:buNone/>
              <a:defRPr sz="2100">
                <a:solidFill>
                  <a:schemeClr val="tx1">
                    <a:tint val="75000"/>
                  </a:schemeClr>
                </a:solidFill>
              </a:defRPr>
            </a:lvl7pPr>
            <a:lvl8pPr marL="4266423" indent="0">
              <a:buNone/>
              <a:defRPr sz="2100">
                <a:solidFill>
                  <a:schemeClr val="tx1">
                    <a:tint val="75000"/>
                  </a:schemeClr>
                </a:solidFill>
              </a:defRPr>
            </a:lvl8pPr>
            <a:lvl9pPr marL="4875913" indent="0">
              <a:buNone/>
              <a:defRPr sz="2100">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grpSp>
        <p:nvGrpSpPr>
          <p:cNvPr id="6" name="Group 5"/>
          <p:cNvGrpSpPr>
            <a:grpSpLocks noChangeAspect="1"/>
          </p:cNvGrpSpPr>
          <p:nvPr/>
        </p:nvGrpSpPr>
        <p:grpSpPr>
          <a:xfrm>
            <a:off x="2136637" y="3477197"/>
            <a:ext cx="1472677" cy="1035445"/>
            <a:chOff x="1502273" y="2576434"/>
            <a:chExt cx="1035445" cy="1035445"/>
          </a:xfrm>
        </p:grpSpPr>
        <p:sp>
          <p:nvSpPr>
            <p:cNvPr id="4" name="Oval 3"/>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a:p>
          </p:txBody>
        </p:sp>
        <p:sp>
          <p:nvSpPr>
            <p:cNvPr id="5" name="TextBox 4"/>
            <p:cNvSpPr txBox="1"/>
            <p:nvPr/>
          </p:nvSpPr>
          <p:spPr>
            <a:xfrm>
              <a:off x="1502273" y="2709435"/>
              <a:ext cx="1035445" cy="769441"/>
            </a:xfrm>
            <a:prstGeom prst="rect">
              <a:avLst/>
            </a:prstGeom>
            <a:noFill/>
          </p:spPr>
          <p:txBody>
            <a:bodyPr wrap="square" rtlCol="0">
              <a:spAutoFit/>
            </a:bodyPr>
            <a:lstStyle/>
            <a:p>
              <a:pPr algn="ctr"/>
              <a:r>
                <a:rPr lang="nl-NL" sz="4400" b="1" dirty="0" smtClean="0">
                  <a:latin typeface="+mj-lt"/>
                  <a:cs typeface="Arial" panose="020B0604020202020204" pitchFamily="34" charset="0"/>
                </a:rPr>
                <a:t>1</a:t>
              </a:r>
              <a:endParaRPr lang="nl-NL" sz="4400" b="1" dirty="0">
                <a:latin typeface="+mj-lt"/>
                <a:cs typeface="Arial" panose="020B0604020202020204" pitchFamily="34" charset="0"/>
              </a:endParaRPr>
            </a:p>
          </p:txBody>
        </p:sp>
      </p:grpSp>
      <p:sp>
        <p:nvSpPr>
          <p:cNvPr id="17" name="Title 1"/>
          <p:cNvSpPr>
            <a:spLocks noGrp="1"/>
          </p:cNvSpPr>
          <p:nvPr>
            <p:ph type="title" hasCustomPrompt="1"/>
          </p:nvPr>
        </p:nvSpPr>
        <p:spPr>
          <a:xfrm>
            <a:off x="3" y="843466"/>
            <a:ext cx="17340262" cy="973309"/>
          </a:xfrm>
          <a:prstGeom prst="rect">
            <a:avLst/>
          </a:prstGeom>
        </p:spPr>
        <p:txBody>
          <a:bodyPr anchor="t" anchorCtr="0">
            <a:noAutofit/>
          </a:bodyPr>
          <a:lstStyle>
            <a:lvl1pPr algn="ctr">
              <a:defRPr sz="6500"/>
            </a:lvl1pPr>
          </a:lstStyle>
          <a:p>
            <a:r>
              <a:rPr lang="en-US" dirty="0" err="1" smtClean="0"/>
              <a:t>Plaats</a:t>
            </a:r>
            <a:r>
              <a:rPr lang="en-US" dirty="0" smtClean="0"/>
              <a:t> </a:t>
            </a:r>
            <a:r>
              <a:rPr lang="en-US" dirty="0" err="1" smtClean="0"/>
              <a:t>titel</a:t>
            </a:r>
            <a:r>
              <a:rPr lang="en-US" dirty="0" smtClean="0"/>
              <a:t> </a:t>
            </a:r>
            <a:r>
              <a:rPr lang="en-US" dirty="0" err="1" smtClean="0"/>
              <a:t>hier</a:t>
            </a:r>
            <a:endParaRPr lang="en-US" dirty="0"/>
          </a:p>
        </p:txBody>
      </p:sp>
      <p:grpSp>
        <p:nvGrpSpPr>
          <p:cNvPr id="15" name="Group 14"/>
          <p:cNvGrpSpPr>
            <a:grpSpLocks noChangeAspect="1"/>
          </p:cNvGrpSpPr>
          <p:nvPr/>
        </p:nvGrpSpPr>
        <p:grpSpPr>
          <a:xfrm>
            <a:off x="7922993" y="3477196"/>
            <a:ext cx="1472677" cy="1035445"/>
            <a:chOff x="1502273" y="2576434"/>
            <a:chExt cx="1035445" cy="1035445"/>
          </a:xfrm>
        </p:grpSpPr>
        <p:sp>
          <p:nvSpPr>
            <p:cNvPr id="16" name="Oval 15"/>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a:p>
          </p:txBody>
        </p:sp>
        <p:sp>
          <p:nvSpPr>
            <p:cNvPr id="18" name="TextBox 17"/>
            <p:cNvSpPr txBox="1"/>
            <p:nvPr/>
          </p:nvSpPr>
          <p:spPr>
            <a:xfrm>
              <a:off x="1502273" y="2709435"/>
              <a:ext cx="1035445" cy="769441"/>
            </a:xfrm>
            <a:prstGeom prst="rect">
              <a:avLst/>
            </a:prstGeom>
            <a:noFill/>
          </p:spPr>
          <p:txBody>
            <a:bodyPr wrap="square" rtlCol="0">
              <a:spAutoFit/>
            </a:bodyPr>
            <a:lstStyle/>
            <a:p>
              <a:pPr algn="ctr"/>
              <a:r>
                <a:rPr lang="en-US" sz="4400" b="1" dirty="0" smtClean="0">
                  <a:latin typeface="+mj-lt"/>
                  <a:cs typeface="Arial" panose="020B0604020202020204" pitchFamily="34" charset="0"/>
                </a:rPr>
                <a:t>2</a:t>
              </a:r>
              <a:endParaRPr lang="nl-NL" sz="4400" b="1" dirty="0">
                <a:latin typeface="+mj-lt"/>
                <a:cs typeface="Arial" panose="020B0604020202020204" pitchFamily="34" charset="0"/>
              </a:endParaRPr>
            </a:p>
          </p:txBody>
        </p:sp>
      </p:grpSp>
      <p:grpSp>
        <p:nvGrpSpPr>
          <p:cNvPr id="21" name="Group 20"/>
          <p:cNvGrpSpPr>
            <a:grpSpLocks noChangeAspect="1"/>
          </p:cNvGrpSpPr>
          <p:nvPr/>
        </p:nvGrpSpPr>
        <p:grpSpPr>
          <a:xfrm>
            <a:off x="13501541" y="3477196"/>
            <a:ext cx="1472677" cy="1035445"/>
            <a:chOff x="1502273" y="2576434"/>
            <a:chExt cx="1035445" cy="1035445"/>
          </a:xfrm>
        </p:grpSpPr>
        <p:sp>
          <p:nvSpPr>
            <p:cNvPr id="22" name="Oval 2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a:p>
          </p:txBody>
        </p:sp>
        <p:sp>
          <p:nvSpPr>
            <p:cNvPr id="23" name="TextBox 22"/>
            <p:cNvSpPr txBox="1"/>
            <p:nvPr/>
          </p:nvSpPr>
          <p:spPr>
            <a:xfrm>
              <a:off x="1502273" y="2709435"/>
              <a:ext cx="1035445" cy="769441"/>
            </a:xfrm>
            <a:prstGeom prst="rect">
              <a:avLst/>
            </a:prstGeom>
            <a:noFill/>
          </p:spPr>
          <p:txBody>
            <a:bodyPr wrap="square" rtlCol="0">
              <a:spAutoFit/>
            </a:bodyPr>
            <a:lstStyle/>
            <a:p>
              <a:pPr algn="ctr"/>
              <a:r>
                <a:rPr lang="en-US" sz="4400" b="1" dirty="0" smtClean="0">
                  <a:latin typeface="+mj-lt"/>
                  <a:cs typeface="Arial" panose="020B0604020202020204" pitchFamily="34" charset="0"/>
                </a:rPr>
                <a:t>3</a:t>
              </a:r>
              <a:endParaRPr lang="nl-NL" sz="4400" b="1" dirty="0">
                <a:latin typeface="+mj-lt"/>
                <a:cs typeface="Arial" panose="020B0604020202020204" pitchFamily="34" charset="0"/>
              </a:endParaRPr>
            </a:p>
          </p:txBody>
        </p:sp>
      </p:grpSp>
    </p:spTree>
    <p:extLst>
      <p:ext uri="{BB962C8B-B14F-4D97-AF65-F5344CB8AC3E}">
        <p14:creationId xmlns:p14="http://schemas.microsoft.com/office/powerpoint/2010/main" val="3422300407"/>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HALLO">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192144" y="2571564"/>
            <a:ext cx="14955977" cy="1290587"/>
          </a:xfrm>
          <a:prstGeom prst="rect">
            <a:avLst/>
          </a:prstGeom>
        </p:spPr>
        <p:txBody>
          <a:bodyPr>
            <a:noAutofit/>
          </a:bodyPr>
          <a:lstStyle>
            <a:lvl1pPr algn="ctr">
              <a:defRPr sz="9500"/>
            </a:lvl1pPr>
          </a:lstStyle>
          <a:p>
            <a:r>
              <a:rPr lang="en-US" dirty="0" smtClean="0"/>
              <a:t>hallo</a:t>
            </a:r>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9505951"/>
            <a:ext cx="17340263" cy="247650"/>
          </a:xfrm>
          <a:prstGeom prst="rect">
            <a:avLst/>
          </a:prstGeom>
        </p:spPr>
      </p:pic>
      <p:sp>
        <p:nvSpPr>
          <p:cNvPr id="10" name="Text Placeholder 9"/>
          <p:cNvSpPr>
            <a:spLocks noGrp="1"/>
          </p:cNvSpPr>
          <p:nvPr>
            <p:ph type="body" sz="quarter" idx="10" hasCustomPrompt="1"/>
          </p:nvPr>
        </p:nvSpPr>
        <p:spPr>
          <a:xfrm>
            <a:off x="1192144" y="3886215"/>
            <a:ext cx="14955977" cy="2238290"/>
          </a:xfrm>
          <a:prstGeom prst="rect">
            <a:avLst/>
          </a:prstGeom>
        </p:spPr>
        <p:txBody>
          <a:bodyPr/>
          <a:lstStyle>
            <a:lvl1pPr marL="0" indent="0" algn="ctr">
              <a:lnSpc>
                <a:spcPct val="100000"/>
              </a:lnSpc>
              <a:buNone/>
              <a:defRPr baseline="0">
                <a:solidFill>
                  <a:schemeClr val="tx1"/>
                </a:solidFill>
                <a:latin typeface="+mj-lt"/>
                <a:ea typeface="Arial Unicode MS" panose="020B0604020202020204" pitchFamily="34" charset="-128"/>
                <a:cs typeface="Arial Unicode MS" panose="020B0604020202020204" pitchFamily="34" charset="-128"/>
              </a:defRPr>
            </a:lvl1pPr>
          </a:lstStyle>
          <a:p>
            <a:pPr lvl="0"/>
            <a:r>
              <a:rPr lang="en-US" dirty="0" err="1" smtClean="0"/>
              <a:t>Voorstelpagina</a:t>
            </a:r>
            <a:r>
              <a:rPr lang="en-US" dirty="0" smtClean="0"/>
              <a:t/>
            </a:r>
            <a:br>
              <a:rPr lang="en-US" dirty="0" smtClean="0"/>
            </a:br>
            <a:r>
              <a:rPr lang="en-US" dirty="0" err="1" smtClean="0"/>
              <a:t>Naam</a:t>
            </a:r>
            <a:r>
              <a:rPr lang="en-US" dirty="0" smtClean="0"/>
              <a:t> </a:t>
            </a:r>
            <a:r>
              <a:rPr lang="en-US" dirty="0" err="1" smtClean="0"/>
              <a:t>Achternaam</a:t>
            </a:r>
            <a:r>
              <a:rPr lang="en-US" dirty="0" smtClean="0"/>
              <a:t/>
            </a:r>
            <a:br>
              <a:rPr lang="en-US" dirty="0" smtClean="0"/>
            </a:br>
            <a:r>
              <a:rPr lang="en-US" dirty="0" err="1" smtClean="0"/>
              <a:t>Bedrijf</a:t>
            </a:r>
            <a:r>
              <a:rPr lang="en-US" dirty="0" smtClean="0"/>
              <a:t>, </a:t>
            </a:r>
            <a:r>
              <a:rPr lang="en-US" dirty="0" err="1" smtClean="0"/>
              <a:t>functie</a:t>
            </a:r>
            <a:endParaRPr lang="en-US" dirty="0" smtClean="0"/>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31922" y="8800723"/>
            <a:ext cx="1876414" cy="591266"/>
          </a:xfrm>
          <a:prstGeom prst="rect">
            <a:avLst/>
          </a:prstGeom>
        </p:spPr>
      </p:pic>
    </p:spTree>
    <p:extLst>
      <p:ext uri="{BB962C8B-B14F-4D97-AF65-F5344CB8AC3E}">
        <p14:creationId xmlns:p14="http://schemas.microsoft.com/office/powerpoint/2010/main" val="211159951"/>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p:cSld name="1_2 MEDEDELINGEN">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 y="843466"/>
            <a:ext cx="17340262" cy="973309"/>
          </a:xfrm>
          <a:prstGeom prst="rect">
            <a:avLst/>
          </a:prstGeom>
        </p:spPr>
        <p:txBody>
          <a:bodyPr anchor="t" anchorCtr="0">
            <a:noAutofit/>
          </a:bodyPr>
          <a:lstStyle>
            <a:lvl1pPr algn="ctr">
              <a:defRPr sz="6500"/>
            </a:lvl1pPr>
          </a:lstStyle>
          <a:p>
            <a:r>
              <a:rPr lang="en-US" dirty="0" err="1" smtClean="0"/>
              <a:t>Plaats</a:t>
            </a:r>
            <a:r>
              <a:rPr lang="en-US" dirty="0" smtClean="0"/>
              <a:t> </a:t>
            </a:r>
            <a:r>
              <a:rPr lang="en-US" dirty="0" err="1" smtClean="0"/>
              <a:t>titel</a:t>
            </a:r>
            <a:r>
              <a:rPr lang="en-US" dirty="0" smtClean="0"/>
              <a:t> </a:t>
            </a:r>
            <a:r>
              <a:rPr lang="en-US" dirty="0" err="1" smtClean="0"/>
              <a:t>hier</a:t>
            </a:r>
            <a:endParaRPr lang="en-US" dirty="0"/>
          </a:p>
        </p:txBody>
      </p:sp>
      <p:sp>
        <p:nvSpPr>
          <p:cNvPr id="3" name="Text Placeholder 2"/>
          <p:cNvSpPr>
            <a:spLocks noGrp="1"/>
          </p:cNvSpPr>
          <p:nvPr>
            <p:ph type="body" idx="1" hasCustomPrompt="1"/>
          </p:nvPr>
        </p:nvSpPr>
        <p:spPr>
          <a:xfrm>
            <a:off x="892844" y="4756914"/>
            <a:ext cx="7029540" cy="3925776"/>
          </a:xfrm>
          <a:prstGeom prst="rect">
            <a:avLst/>
          </a:prstGeom>
        </p:spPr>
        <p:txBody>
          <a:bodyPr>
            <a:noAutofit/>
          </a:bodyPr>
          <a:lstStyle>
            <a:lvl1pPr marL="0" indent="0" algn="ctr">
              <a:lnSpc>
                <a:spcPct val="120000"/>
              </a:lnSpc>
              <a:buNone/>
              <a:defRPr sz="3100" b="0">
                <a:solidFill>
                  <a:schemeClr val="tx1"/>
                </a:solidFill>
                <a:latin typeface="+mj-lt"/>
                <a:cs typeface="Arial" panose="020B0604020202020204" pitchFamily="34" charset="0"/>
              </a:defRPr>
            </a:lvl1pPr>
            <a:lvl2pPr marL="609490" indent="0">
              <a:buNone/>
              <a:defRPr sz="2700">
                <a:solidFill>
                  <a:schemeClr val="tx1">
                    <a:tint val="75000"/>
                  </a:schemeClr>
                </a:solidFill>
              </a:defRPr>
            </a:lvl2pPr>
            <a:lvl3pPr marL="1218978" indent="0">
              <a:buNone/>
              <a:defRPr sz="2400">
                <a:solidFill>
                  <a:schemeClr val="tx1">
                    <a:tint val="75000"/>
                  </a:schemeClr>
                </a:solidFill>
              </a:defRPr>
            </a:lvl3pPr>
            <a:lvl4pPr marL="1828467" indent="0">
              <a:buNone/>
              <a:defRPr sz="2100">
                <a:solidFill>
                  <a:schemeClr val="tx1">
                    <a:tint val="75000"/>
                  </a:schemeClr>
                </a:solidFill>
              </a:defRPr>
            </a:lvl4pPr>
            <a:lvl5pPr marL="2437957" indent="0">
              <a:buNone/>
              <a:defRPr sz="2100">
                <a:solidFill>
                  <a:schemeClr val="tx1">
                    <a:tint val="75000"/>
                  </a:schemeClr>
                </a:solidFill>
              </a:defRPr>
            </a:lvl5pPr>
            <a:lvl6pPr marL="3047445" indent="0">
              <a:buNone/>
              <a:defRPr sz="2100">
                <a:solidFill>
                  <a:schemeClr val="tx1">
                    <a:tint val="75000"/>
                  </a:schemeClr>
                </a:solidFill>
              </a:defRPr>
            </a:lvl6pPr>
            <a:lvl7pPr marL="3656935" indent="0">
              <a:buNone/>
              <a:defRPr sz="2100">
                <a:solidFill>
                  <a:schemeClr val="tx1">
                    <a:tint val="75000"/>
                  </a:schemeClr>
                </a:solidFill>
              </a:defRPr>
            </a:lvl7pPr>
            <a:lvl8pPr marL="4266423" indent="0">
              <a:buNone/>
              <a:defRPr sz="2100">
                <a:solidFill>
                  <a:schemeClr val="tx1">
                    <a:tint val="75000"/>
                  </a:schemeClr>
                </a:solidFill>
              </a:defRPr>
            </a:lvl8pPr>
            <a:lvl9pPr marL="4875913" indent="0">
              <a:buNone/>
              <a:defRPr sz="2100">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20" name="Text Placeholder 2"/>
          <p:cNvSpPr>
            <a:spLocks noGrp="1"/>
          </p:cNvSpPr>
          <p:nvPr>
            <p:ph type="body" idx="11" hasCustomPrompt="1"/>
          </p:nvPr>
        </p:nvSpPr>
        <p:spPr>
          <a:xfrm>
            <a:off x="9395062" y="4764930"/>
            <a:ext cx="7030151" cy="3917751"/>
          </a:xfrm>
          <a:prstGeom prst="rect">
            <a:avLst/>
          </a:prstGeom>
        </p:spPr>
        <p:txBody>
          <a:bodyPr>
            <a:normAutofit/>
          </a:bodyPr>
          <a:lstStyle>
            <a:lvl1pPr marL="0" indent="0" algn="ctr">
              <a:lnSpc>
                <a:spcPct val="120000"/>
              </a:lnSpc>
              <a:buNone/>
              <a:defRPr sz="3100" b="0" baseline="0">
                <a:solidFill>
                  <a:schemeClr val="tx1"/>
                </a:solidFill>
                <a:latin typeface="+mj-lt"/>
                <a:cs typeface="Arial" panose="020B0604020202020204" pitchFamily="34" charset="0"/>
              </a:defRPr>
            </a:lvl1pPr>
            <a:lvl2pPr marL="609490" indent="0">
              <a:buNone/>
              <a:defRPr sz="2700">
                <a:solidFill>
                  <a:schemeClr val="tx1">
                    <a:tint val="75000"/>
                  </a:schemeClr>
                </a:solidFill>
              </a:defRPr>
            </a:lvl2pPr>
            <a:lvl3pPr marL="1218978" indent="0">
              <a:buNone/>
              <a:defRPr sz="2400">
                <a:solidFill>
                  <a:schemeClr val="tx1">
                    <a:tint val="75000"/>
                  </a:schemeClr>
                </a:solidFill>
              </a:defRPr>
            </a:lvl3pPr>
            <a:lvl4pPr marL="1828467" indent="0">
              <a:buNone/>
              <a:defRPr sz="2100">
                <a:solidFill>
                  <a:schemeClr val="tx1">
                    <a:tint val="75000"/>
                  </a:schemeClr>
                </a:solidFill>
              </a:defRPr>
            </a:lvl4pPr>
            <a:lvl5pPr marL="2437957" indent="0">
              <a:buNone/>
              <a:defRPr sz="2100">
                <a:solidFill>
                  <a:schemeClr val="tx1">
                    <a:tint val="75000"/>
                  </a:schemeClr>
                </a:solidFill>
              </a:defRPr>
            </a:lvl5pPr>
            <a:lvl6pPr marL="3047445" indent="0">
              <a:buNone/>
              <a:defRPr sz="2100">
                <a:solidFill>
                  <a:schemeClr val="tx1">
                    <a:tint val="75000"/>
                  </a:schemeClr>
                </a:solidFill>
              </a:defRPr>
            </a:lvl6pPr>
            <a:lvl7pPr marL="3656935" indent="0">
              <a:buNone/>
              <a:defRPr sz="2100">
                <a:solidFill>
                  <a:schemeClr val="tx1">
                    <a:tint val="75000"/>
                  </a:schemeClr>
                </a:solidFill>
              </a:defRPr>
            </a:lvl7pPr>
            <a:lvl8pPr marL="4266423" indent="0">
              <a:buNone/>
              <a:defRPr sz="2100">
                <a:solidFill>
                  <a:schemeClr val="tx1">
                    <a:tint val="75000"/>
                  </a:schemeClr>
                </a:solidFill>
              </a:defRPr>
            </a:lvl8pPr>
            <a:lvl9pPr marL="4875913" indent="0">
              <a:buNone/>
              <a:defRPr sz="2100">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grpSp>
        <p:nvGrpSpPr>
          <p:cNvPr id="11" name="Group 10"/>
          <p:cNvGrpSpPr>
            <a:grpSpLocks noChangeAspect="1"/>
          </p:cNvGrpSpPr>
          <p:nvPr/>
        </p:nvGrpSpPr>
        <p:grpSpPr>
          <a:xfrm>
            <a:off x="3671276" y="3490639"/>
            <a:ext cx="1472677" cy="1035445"/>
            <a:chOff x="1502273" y="2576434"/>
            <a:chExt cx="1035445" cy="1035445"/>
          </a:xfrm>
        </p:grpSpPr>
        <p:sp>
          <p:nvSpPr>
            <p:cNvPr id="12" name="Oval 1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a:p>
          </p:txBody>
        </p:sp>
        <p:sp>
          <p:nvSpPr>
            <p:cNvPr id="13" name="TextBox 12"/>
            <p:cNvSpPr txBox="1"/>
            <p:nvPr/>
          </p:nvSpPr>
          <p:spPr>
            <a:xfrm>
              <a:off x="1502273" y="2709435"/>
              <a:ext cx="1035445" cy="769441"/>
            </a:xfrm>
            <a:prstGeom prst="rect">
              <a:avLst/>
            </a:prstGeom>
            <a:noFill/>
          </p:spPr>
          <p:txBody>
            <a:bodyPr wrap="square" rtlCol="0">
              <a:spAutoFit/>
            </a:bodyPr>
            <a:lstStyle/>
            <a:p>
              <a:pPr algn="ctr"/>
              <a:r>
                <a:rPr lang="nl-NL" sz="4400" b="1" dirty="0" smtClean="0">
                  <a:latin typeface="+mj-lt"/>
                  <a:cs typeface="Arial" panose="020B0604020202020204" pitchFamily="34" charset="0"/>
                </a:rPr>
                <a:t>1</a:t>
              </a:r>
              <a:endParaRPr lang="nl-NL" sz="4400" b="1" dirty="0">
                <a:latin typeface="+mj-lt"/>
                <a:cs typeface="Arial" panose="020B0604020202020204" pitchFamily="34" charset="0"/>
              </a:endParaRPr>
            </a:p>
          </p:txBody>
        </p:sp>
      </p:grpSp>
      <p:grpSp>
        <p:nvGrpSpPr>
          <p:cNvPr id="14" name="Group 13"/>
          <p:cNvGrpSpPr>
            <a:grpSpLocks noChangeAspect="1"/>
          </p:cNvGrpSpPr>
          <p:nvPr/>
        </p:nvGrpSpPr>
        <p:grpSpPr>
          <a:xfrm>
            <a:off x="12173797" y="3490640"/>
            <a:ext cx="1472677" cy="1035445"/>
            <a:chOff x="1502273" y="2576434"/>
            <a:chExt cx="1035445" cy="1035445"/>
          </a:xfrm>
        </p:grpSpPr>
        <p:sp>
          <p:nvSpPr>
            <p:cNvPr id="15" name="Oval 14"/>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a:p>
          </p:txBody>
        </p:sp>
        <p:sp>
          <p:nvSpPr>
            <p:cNvPr id="16" name="TextBox 15"/>
            <p:cNvSpPr txBox="1"/>
            <p:nvPr/>
          </p:nvSpPr>
          <p:spPr>
            <a:xfrm>
              <a:off x="1502273" y="2709435"/>
              <a:ext cx="1035445" cy="769441"/>
            </a:xfrm>
            <a:prstGeom prst="rect">
              <a:avLst/>
            </a:prstGeom>
            <a:noFill/>
          </p:spPr>
          <p:txBody>
            <a:bodyPr wrap="square" rtlCol="0">
              <a:spAutoFit/>
            </a:bodyPr>
            <a:lstStyle/>
            <a:p>
              <a:pPr algn="ctr"/>
              <a:r>
                <a:rPr lang="en-US" sz="4400" b="1" dirty="0" smtClean="0">
                  <a:latin typeface="+mj-lt"/>
                  <a:cs typeface="Arial" panose="020B0604020202020204" pitchFamily="34" charset="0"/>
                </a:rPr>
                <a:t>2</a:t>
              </a:r>
              <a:endParaRPr lang="nl-NL" sz="4400" b="1" dirty="0">
                <a:latin typeface="+mj-lt"/>
                <a:cs typeface="Arial" panose="020B0604020202020204" pitchFamily="34" charset="0"/>
              </a:endParaRPr>
            </a:p>
          </p:txBody>
        </p:sp>
      </p:grpSp>
    </p:spTree>
    <p:extLst>
      <p:ext uri="{BB962C8B-B14F-4D97-AF65-F5344CB8AC3E}">
        <p14:creationId xmlns:p14="http://schemas.microsoft.com/office/powerpoint/2010/main" val="1502697071"/>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p:cSld name="2 MEDEDELINGEN">
    <p:bg>
      <p:bgPr>
        <a:solidFill>
          <a:srgbClr val="E7343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 y="843466"/>
            <a:ext cx="17340262" cy="973309"/>
          </a:xfrm>
          <a:prstGeom prst="rect">
            <a:avLst/>
          </a:prstGeom>
        </p:spPr>
        <p:txBody>
          <a:bodyPr anchor="t" anchorCtr="0">
            <a:noAutofit/>
          </a:bodyPr>
          <a:lstStyle>
            <a:lvl1pPr algn="ctr">
              <a:defRPr sz="6500"/>
            </a:lvl1pPr>
          </a:lstStyle>
          <a:p>
            <a:r>
              <a:rPr lang="en-US" dirty="0" err="1" smtClean="0"/>
              <a:t>Plaats</a:t>
            </a:r>
            <a:r>
              <a:rPr lang="en-US" dirty="0" smtClean="0"/>
              <a:t> </a:t>
            </a:r>
            <a:r>
              <a:rPr lang="en-US" dirty="0" err="1" smtClean="0"/>
              <a:t>titel</a:t>
            </a:r>
            <a:r>
              <a:rPr lang="en-US" dirty="0" smtClean="0"/>
              <a:t> </a:t>
            </a:r>
            <a:r>
              <a:rPr lang="en-US" dirty="0" err="1" smtClean="0"/>
              <a:t>hier</a:t>
            </a:r>
            <a:endParaRPr lang="en-US" dirty="0"/>
          </a:p>
        </p:txBody>
      </p:sp>
      <p:sp>
        <p:nvSpPr>
          <p:cNvPr id="3" name="Text Placeholder 2"/>
          <p:cNvSpPr>
            <a:spLocks noGrp="1"/>
          </p:cNvSpPr>
          <p:nvPr>
            <p:ph type="body" idx="1" hasCustomPrompt="1"/>
          </p:nvPr>
        </p:nvSpPr>
        <p:spPr>
          <a:xfrm>
            <a:off x="892844" y="4756914"/>
            <a:ext cx="7029540" cy="3925776"/>
          </a:xfrm>
          <a:prstGeom prst="rect">
            <a:avLst/>
          </a:prstGeom>
        </p:spPr>
        <p:txBody>
          <a:bodyPr>
            <a:noAutofit/>
          </a:bodyPr>
          <a:lstStyle>
            <a:lvl1pPr marL="0" indent="0" algn="ctr">
              <a:lnSpc>
                <a:spcPct val="120000"/>
              </a:lnSpc>
              <a:buNone/>
              <a:defRPr sz="3100" b="0">
                <a:solidFill>
                  <a:schemeClr val="tx1"/>
                </a:solidFill>
                <a:latin typeface="+mj-lt"/>
                <a:cs typeface="Arial" panose="020B0604020202020204" pitchFamily="34" charset="0"/>
              </a:defRPr>
            </a:lvl1pPr>
            <a:lvl2pPr marL="609490" indent="0">
              <a:buNone/>
              <a:defRPr sz="2700">
                <a:solidFill>
                  <a:schemeClr val="tx1">
                    <a:tint val="75000"/>
                  </a:schemeClr>
                </a:solidFill>
              </a:defRPr>
            </a:lvl2pPr>
            <a:lvl3pPr marL="1218978" indent="0">
              <a:buNone/>
              <a:defRPr sz="2400">
                <a:solidFill>
                  <a:schemeClr val="tx1">
                    <a:tint val="75000"/>
                  </a:schemeClr>
                </a:solidFill>
              </a:defRPr>
            </a:lvl3pPr>
            <a:lvl4pPr marL="1828467" indent="0">
              <a:buNone/>
              <a:defRPr sz="2100">
                <a:solidFill>
                  <a:schemeClr val="tx1">
                    <a:tint val="75000"/>
                  </a:schemeClr>
                </a:solidFill>
              </a:defRPr>
            </a:lvl4pPr>
            <a:lvl5pPr marL="2437957" indent="0">
              <a:buNone/>
              <a:defRPr sz="2100">
                <a:solidFill>
                  <a:schemeClr val="tx1">
                    <a:tint val="75000"/>
                  </a:schemeClr>
                </a:solidFill>
              </a:defRPr>
            </a:lvl5pPr>
            <a:lvl6pPr marL="3047445" indent="0">
              <a:buNone/>
              <a:defRPr sz="2100">
                <a:solidFill>
                  <a:schemeClr val="tx1">
                    <a:tint val="75000"/>
                  </a:schemeClr>
                </a:solidFill>
              </a:defRPr>
            </a:lvl6pPr>
            <a:lvl7pPr marL="3656935" indent="0">
              <a:buNone/>
              <a:defRPr sz="2100">
                <a:solidFill>
                  <a:schemeClr val="tx1">
                    <a:tint val="75000"/>
                  </a:schemeClr>
                </a:solidFill>
              </a:defRPr>
            </a:lvl7pPr>
            <a:lvl8pPr marL="4266423" indent="0">
              <a:buNone/>
              <a:defRPr sz="2100">
                <a:solidFill>
                  <a:schemeClr val="tx1">
                    <a:tint val="75000"/>
                  </a:schemeClr>
                </a:solidFill>
              </a:defRPr>
            </a:lvl8pPr>
            <a:lvl9pPr marL="4875913" indent="0">
              <a:buNone/>
              <a:defRPr sz="2100">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20" name="Text Placeholder 2"/>
          <p:cNvSpPr>
            <a:spLocks noGrp="1"/>
          </p:cNvSpPr>
          <p:nvPr>
            <p:ph type="body" idx="11" hasCustomPrompt="1"/>
          </p:nvPr>
        </p:nvSpPr>
        <p:spPr>
          <a:xfrm>
            <a:off x="9395062" y="4764930"/>
            <a:ext cx="7030151" cy="3917751"/>
          </a:xfrm>
          <a:prstGeom prst="rect">
            <a:avLst/>
          </a:prstGeom>
        </p:spPr>
        <p:txBody>
          <a:bodyPr>
            <a:normAutofit/>
          </a:bodyPr>
          <a:lstStyle>
            <a:lvl1pPr marL="0" indent="0" algn="ctr">
              <a:lnSpc>
                <a:spcPct val="120000"/>
              </a:lnSpc>
              <a:buNone/>
              <a:defRPr sz="3100" b="0" baseline="0">
                <a:solidFill>
                  <a:schemeClr val="tx1"/>
                </a:solidFill>
                <a:latin typeface="+mj-lt"/>
                <a:cs typeface="Arial" panose="020B0604020202020204" pitchFamily="34" charset="0"/>
              </a:defRPr>
            </a:lvl1pPr>
            <a:lvl2pPr marL="609490" indent="0">
              <a:buNone/>
              <a:defRPr sz="2700">
                <a:solidFill>
                  <a:schemeClr val="tx1">
                    <a:tint val="75000"/>
                  </a:schemeClr>
                </a:solidFill>
              </a:defRPr>
            </a:lvl2pPr>
            <a:lvl3pPr marL="1218978" indent="0">
              <a:buNone/>
              <a:defRPr sz="2400">
                <a:solidFill>
                  <a:schemeClr val="tx1">
                    <a:tint val="75000"/>
                  </a:schemeClr>
                </a:solidFill>
              </a:defRPr>
            </a:lvl3pPr>
            <a:lvl4pPr marL="1828467" indent="0">
              <a:buNone/>
              <a:defRPr sz="2100">
                <a:solidFill>
                  <a:schemeClr val="tx1">
                    <a:tint val="75000"/>
                  </a:schemeClr>
                </a:solidFill>
              </a:defRPr>
            </a:lvl4pPr>
            <a:lvl5pPr marL="2437957" indent="0">
              <a:buNone/>
              <a:defRPr sz="2100">
                <a:solidFill>
                  <a:schemeClr val="tx1">
                    <a:tint val="75000"/>
                  </a:schemeClr>
                </a:solidFill>
              </a:defRPr>
            </a:lvl5pPr>
            <a:lvl6pPr marL="3047445" indent="0">
              <a:buNone/>
              <a:defRPr sz="2100">
                <a:solidFill>
                  <a:schemeClr val="tx1">
                    <a:tint val="75000"/>
                  </a:schemeClr>
                </a:solidFill>
              </a:defRPr>
            </a:lvl6pPr>
            <a:lvl7pPr marL="3656935" indent="0">
              <a:buNone/>
              <a:defRPr sz="2100">
                <a:solidFill>
                  <a:schemeClr val="tx1">
                    <a:tint val="75000"/>
                  </a:schemeClr>
                </a:solidFill>
              </a:defRPr>
            </a:lvl7pPr>
            <a:lvl8pPr marL="4266423" indent="0">
              <a:buNone/>
              <a:defRPr sz="2100">
                <a:solidFill>
                  <a:schemeClr val="tx1">
                    <a:tint val="75000"/>
                  </a:schemeClr>
                </a:solidFill>
              </a:defRPr>
            </a:lvl8pPr>
            <a:lvl9pPr marL="4875913" indent="0">
              <a:buNone/>
              <a:defRPr sz="2100">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grpSp>
        <p:nvGrpSpPr>
          <p:cNvPr id="11" name="Group 10"/>
          <p:cNvGrpSpPr>
            <a:grpSpLocks noChangeAspect="1"/>
          </p:cNvGrpSpPr>
          <p:nvPr/>
        </p:nvGrpSpPr>
        <p:grpSpPr>
          <a:xfrm>
            <a:off x="3671276" y="3490639"/>
            <a:ext cx="1472677" cy="1035445"/>
            <a:chOff x="1502273" y="2576434"/>
            <a:chExt cx="1035445" cy="1035445"/>
          </a:xfrm>
        </p:grpSpPr>
        <p:sp>
          <p:nvSpPr>
            <p:cNvPr id="12" name="Oval 1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a:p>
          </p:txBody>
        </p:sp>
        <p:sp>
          <p:nvSpPr>
            <p:cNvPr id="13" name="TextBox 12"/>
            <p:cNvSpPr txBox="1"/>
            <p:nvPr/>
          </p:nvSpPr>
          <p:spPr>
            <a:xfrm>
              <a:off x="1502273" y="2709435"/>
              <a:ext cx="1035445" cy="769441"/>
            </a:xfrm>
            <a:prstGeom prst="rect">
              <a:avLst/>
            </a:prstGeom>
            <a:noFill/>
          </p:spPr>
          <p:txBody>
            <a:bodyPr wrap="square" rtlCol="0">
              <a:spAutoFit/>
            </a:bodyPr>
            <a:lstStyle/>
            <a:p>
              <a:pPr algn="ctr"/>
              <a:r>
                <a:rPr lang="nl-NL" sz="4400" b="1" dirty="0" smtClean="0">
                  <a:latin typeface="+mj-lt"/>
                  <a:cs typeface="Arial" panose="020B0604020202020204" pitchFamily="34" charset="0"/>
                </a:rPr>
                <a:t>1</a:t>
              </a:r>
              <a:endParaRPr lang="nl-NL" sz="4400" b="1" dirty="0">
                <a:latin typeface="+mj-lt"/>
                <a:cs typeface="Arial" panose="020B0604020202020204" pitchFamily="34" charset="0"/>
              </a:endParaRPr>
            </a:p>
          </p:txBody>
        </p:sp>
      </p:grpSp>
      <p:grpSp>
        <p:nvGrpSpPr>
          <p:cNvPr id="14" name="Group 13"/>
          <p:cNvGrpSpPr>
            <a:grpSpLocks noChangeAspect="1"/>
          </p:cNvGrpSpPr>
          <p:nvPr/>
        </p:nvGrpSpPr>
        <p:grpSpPr>
          <a:xfrm>
            <a:off x="12173797" y="3490640"/>
            <a:ext cx="1472677" cy="1035445"/>
            <a:chOff x="1502273" y="2576434"/>
            <a:chExt cx="1035445" cy="1035445"/>
          </a:xfrm>
        </p:grpSpPr>
        <p:sp>
          <p:nvSpPr>
            <p:cNvPr id="15" name="Oval 14"/>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a:p>
          </p:txBody>
        </p:sp>
        <p:sp>
          <p:nvSpPr>
            <p:cNvPr id="16" name="TextBox 15"/>
            <p:cNvSpPr txBox="1"/>
            <p:nvPr/>
          </p:nvSpPr>
          <p:spPr>
            <a:xfrm>
              <a:off x="1502273" y="2709435"/>
              <a:ext cx="1035445" cy="769441"/>
            </a:xfrm>
            <a:prstGeom prst="rect">
              <a:avLst/>
            </a:prstGeom>
            <a:noFill/>
          </p:spPr>
          <p:txBody>
            <a:bodyPr wrap="square" rtlCol="0">
              <a:spAutoFit/>
            </a:bodyPr>
            <a:lstStyle/>
            <a:p>
              <a:pPr algn="ctr"/>
              <a:r>
                <a:rPr lang="en-US" sz="4400" b="1" dirty="0" smtClean="0">
                  <a:latin typeface="+mj-lt"/>
                  <a:cs typeface="Arial" panose="020B0604020202020204" pitchFamily="34" charset="0"/>
                </a:rPr>
                <a:t>2</a:t>
              </a:r>
              <a:endParaRPr lang="nl-NL" sz="4400" b="1" dirty="0">
                <a:latin typeface="+mj-lt"/>
                <a:cs typeface="Arial" panose="020B0604020202020204" pitchFamily="34" charset="0"/>
              </a:endParaRPr>
            </a:p>
          </p:txBody>
        </p:sp>
      </p:grpSp>
    </p:spTree>
    <p:extLst>
      <p:ext uri="{BB962C8B-B14F-4D97-AF65-F5344CB8AC3E}">
        <p14:creationId xmlns:p14="http://schemas.microsoft.com/office/powerpoint/2010/main" val="413055960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p:cSld name="2_2 MEDEDELINGEN">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 y="843466"/>
            <a:ext cx="17340262" cy="973309"/>
          </a:xfrm>
          <a:prstGeom prst="rect">
            <a:avLst/>
          </a:prstGeom>
        </p:spPr>
        <p:txBody>
          <a:bodyPr anchor="t" anchorCtr="0">
            <a:noAutofit/>
          </a:bodyPr>
          <a:lstStyle>
            <a:lvl1pPr algn="ctr">
              <a:defRPr sz="6500"/>
            </a:lvl1pPr>
          </a:lstStyle>
          <a:p>
            <a:r>
              <a:rPr lang="en-US" dirty="0" err="1" smtClean="0"/>
              <a:t>Plaats</a:t>
            </a:r>
            <a:r>
              <a:rPr lang="en-US" dirty="0" smtClean="0"/>
              <a:t> </a:t>
            </a:r>
            <a:r>
              <a:rPr lang="en-US" dirty="0" err="1" smtClean="0"/>
              <a:t>titel</a:t>
            </a:r>
            <a:r>
              <a:rPr lang="en-US" dirty="0" smtClean="0"/>
              <a:t> </a:t>
            </a:r>
            <a:r>
              <a:rPr lang="en-US" dirty="0" err="1" smtClean="0"/>
              <a:t>hier</a:t>
            </a:r>
            <a:endParaRPr lang="en-US" dirty="0"/>
          </a:p>
        </p:txBody>
      </p:sp>
      <p:sp>
        <p:nvSpPr>
          <p:cNvPr id="3" name="Text Placeholder 2"/>
          <p:cNvSpPr>
            <a:spLocks noGrp="1"/>
          </p:cNvSpPr>
          <p:nvPr>
            <p:ph type="body" idx="1" hasCustomPrompt="1"/>
          </p:nvPr>
        </p:nvSpPr>
        <p:spPr>
          <a:xfrm>
            <a:off x="892844" y="4756914"/>
            <a:ext cx="7029540" cy="3925776"/>
          </a:xfrm>
          <a:prstGeom prst="rect">
            <a:avLst/>
          </a:prstGeom>
        </p:spPr>
        <p:txBody>
          <a:bodyPr>
            <a:noAutofit/>
          </a:bodyPr>
          <a:lstStyle>
            <a:lvl1pPr marL="0" indent="0" algn="ctr">
              <a:lnSpc>
                <a:spcPct val="120000"/>
              </a:lnSpc>
              <a:buNone/>
              <a:defRPr sz="3100" b="0">
                <a:solidFill>
                  <a:schemeClr val="tx1"/>
                </a:solidFill>
                <a:latin typeface="+mj-lt"/>
                <a:cs typeface="Arial" panose="020B0604020202020204" pitchFamily="34" charset="0"/>
              </a:defRPr>
            </a:lvl1pPr>
            <a:lvl2pPr marL="609490" indent="0">
              <a:buNone/>
              <a:defRPr sz="2700">
                <a:solidFill>
                  <a:schemeClr val="tx1">
                    <a:tint val="75000"/>
                  </a:schemeClr>
                </a:solidFill>
              </a:defRPr>
            </a:lvl2pPr>
            <a:lvl3pPr marL="1218978" indent="0">
              <a:buNone/>
              <a:defRPr sz="2400">
                <a:solidFill>
                  <a:schemeClr val="tx1">
                    <a:tint val="75000"/>
                  </a:schemeClr>
                </a:solidFill>
              </a:defRPr>
            </a:lvl3pPr>
            <a:lvl4pPr marL="1828467" indent="0">
              <a:buNone/>
              <a:defRPr sz="2100">
                <a:solidFill>
                  <a:schemeClr val="tx1">
                    <a:tint val="75000"/>
                  </a:schemeClr>
                </a:solidFill>
              </a:defRPr>
            </a:lvl4pPr>
            <a:lvl5pPr marL="2437957" indent="0">
              <a:buNone/>
              <a:defRPr sz="2100">
                <a:solidFill>
                  <a:schemeClr val="tx1">
                    <a:tint val="75000"/>
                  </a:schemeClr>
                </a:solidFill>
              </a:defRPr>
            </a:lvl5pPr>
            <a:lvl6pPr marL="3047445" indent="0">
              <a:buNone/>
              <a:defRPr sz="2100">
                <a:solidFill>
                  <a:schemeClr val="tx1">
                    <a:tint val="75000"/>
                  </a:schemeClr>
                </a:solidFill>
              </a:defRPr>
            </a:lvl6pPr>
            <a:lvl7pPr marL="3656935" indent="0">
              <a:buNone/>
              <a:defRPr sz="2100">
                <a:solidFill>
                  <a:schemeClr val="tx1">
                    <a:tint val="75000"/>
                  </a:schemeClr>
                </a:solidFill>
              </a:defRPr>
            </a:lvl7pPr>
            <a:lvl8pPr marL="4266423" indent="0">
              <a:buNone/>
              <a:defRPr sz="2100">
                <a:solidFill>
                  <a:schemeClr val="tx1">
                    <a:tint val="75000"/>
                  </a:schemeClr>
                </a:solidFill>
              </a:defRPr>
            </a:lvl8pPr>
            <a:lvl9pPr marL="4875913" indent="0">
              <a:buNone/>
              <a:defRPr sz="2100">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20" name="Text Placeholder 2"/>
          <p:cNvSpPr>
            <a:spLocks noGrp="1"/>
          </p:cNvSpPr>
          <p:nvPr>
            <p:ph type="body" idx="11" hasCustomPrompt="1"/>
          </p:nvPr>
        </p:nvSpPr>
        <p:spPr>
          <a:xfrm>
            <a:off x="9395062" y="4764930"/>
            <a:ext cx="7030151" cy="3917751"/>
          </a:xfrm>
          <a:prstGeom prst="rect">
            <a:avLst/>
          </a:prstGeom>
        </p:spPr>
        <p:txBody>
          <a:bodyPr>
            <a:normAutofit/>
          </a:bodyPr>
          <a:lstStyle>
            <a:lvl1pPr marL="0" indent="0" algn="ctr">
              <a:lnSpc>
                <a:spcPct val="120000"/>
              </a:lnSpc>
              <a:buNone/>
              <a:defRPr sz="3100" b="0" baseline="0">
                <a:solidFill>
                  <a:schemeClr val="tx1"/>
                </a:solidFill>
                <a:latin typeface="+mj-lt"/>
                <a:cs typeface="Arial" panose="020B0604020202020204" pitchFamily="34" charset="0"/>
              </a:defRPr>
            </a:lvl1pPr>
            <a:lvl2pPr marL="609490" indent="0">
              <a:buNone/>
              <a:defRPr sz="2700">
                <a:solidFill>
                  <a:schemeClr val="tx1">
                    <a:tint val="75000"/>
                  </a:schemeClr>
                </a:solidFill>
              </a:defRPr>
            </a:lvl2pPr>
            <a:lvl3pPr marL="1218978" indent="0">
              <a:buNone/>
              <a:defRPr sz="2400">
                <a:solidFill>
                  <a:schemeClr val="tx1">
                    <a:tint val="75000"/>
                  </a:schemeClr>
                </a:solidFill>
              </a:defRPr>
            </a:lvl3pPr>
            <a:lvl4pPr marL="1828467" indent="0">
              <a:buNone/>
              <a:defRPr sz="2100">
                <a:solidFill>
                  <a:schemeClr val="tx1">
                    <a:tint val="75000"/>
                  </a:schemeClr>
                </a:solidFill>
              </a:defRPr>
            </a:lvl4pPr>
            <a:lvl5pPr marL="2437957" indent="0">
              <a:buNone/>
              <a:defRPr sz="2100">
                <a:solidFill>
                  <a:schemeClr val="tx1">
                    <a:tint val="75000"/>
                  </a:schemeClr>
                </a:solidFill>
              </a:defRPr>
            </a:lvl5pPr>
            <a:lvl6pPr marL="3047445" indent="0">
              <a:buNone/>
              <a:defRPr sz="2100">
                <a:solidFill>
                  <a:schemeClr val="tx1">
                    <a:tint val="75000"/>
                  </a:schemeClr>
                </a:solidFill>
              </a:defRPr>
            </a:lvl6pPr>
            <a:lvl7pPr marL="3656935" indent="0">
              <a:buNone/>
              <a:defRPr sz="2100">
                <a:solidFill>
                  <a:schemeClr val="tx1">
                    <a:tint val="75000"/>
                  </a:schemeClr>
                </a:solidFill>
              </a:defRPr>
            </a:lvl7pPr>
            <a:lvl8pPr marL="4266423" indent="0">
              <a:buNone/>
              <a:defRPr sz="2100">
                <a:solidFill>
                  <a:schemeClr val="tx1">
                    <a:tint val="75000"/>
                  </a:schemeClr>
                </a:solidFill>
              </a:defRPr>
            </a:lvl8pPr>
            <a:lvl9pPr marL="4875913" indent="0">
              <a:buNone/>
              <a:defRPr sz="2100">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grpSp>
        <p:nvGrpSpPr>
          <p:cNvPr id="11" name="Group 10"/>
          <p:cNvGrpSpPr>
            <a:grpSpLocks noChangeAspect="1"/>
          </p:cNvGrpSpPr>
          <p:nvPr/>
        </p:nvGrpSpPr>
        <p:grpSpPr>
          <a:xfrm>
            <a:off x="3671276" y="3490639"/>
            <a:ext cx="1472677" cy="1035445"/>
            <a:chOff x="1502273" y="2576434"/>
            <a:chExt cx="1035445" cy="1035445"/>
          </a:xfrm>
        </p:grpSpPr>
        <p:sp>
          <p:nvSpPr>
            <p:cNvPr id="12" name="Oval 1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a:p>
          </p:txBody>
        </p:sp>
        <p:sp>
          <p:nvSpPr>
            <p:cNvPr id="13" name="TextBox 12"/>
            <p:cNvSpPr txBox="1"/>
            <p:nvPr/>
          </p:nvSpPr>
          <p:spPr>
            <a:xfrm>
              <a:off x="1502273" y="2709435"/>
              <a:ext cx="1035445" cy="769441"/>
            </a:xfrm>
            <a:prstGeom prst="rect">
              <a:avLst/>
            </a:prstGeom>
            <a:noFill/>
          </p:spPr>
          <p:txBody>
            <a:bodyPr wrap="square" rtlCol="0">
              <a:spAutoFit/>
            </a:bodyPr>
            <a:lstStyle/>
            <a:p>
              <a:pPr algn="ctr"/>
              <a:r>
                <a:rPr lang="nl-NL" sz="4400" b="1" dirty="0" smtClean="0">
                  <a:latin typeface="+mj-lt"/>
                  <a:cs typeface="Arial" panose="020B0604020202020204" pitchFamily="34" charset="0"/>
                </a:rPr>
                <a:t>1</a:t>
              </a:r>
              <a:endParaRPr lang="nl-NL" sz="4400" b="1" dirty="0">
                <a:latin typeface="+mj-lt"/>
                <a:cs typeface="Arial" panose="020B0604020202020204" pitchFamily="34" charset="0"/>
              </a:endParaRPr>
            </a:p>
          </p:txBody>
        </p:sp>
      </p:grpSp>
      <p:grpSp>
        <p:nvGrpSpPr>
          <p:cNvPr id="14" name="Group 13"/>
          <p:cNvGrpSpPr>
            <a:grpSpLocks noChangeAspect="1"/>
          </p:cNvGrpSpPr>
          <p:nvPr/>
        </p:nvGrpSpPr>
        <p:grpSpPr>
          <a:xfrm>
            <a:off x="12173797" y="3490640"/>
            <a:ext cx="1472677" cy="1035445"/>
            <a:chOff x="1502273" y="2576434"/>
            <a:chExt cx="1035445" cy="1035445"/>
          </a:xfrm>
        </p:grpSpPr>
        <p:sp>
          <p:nvSpPr>
            <p:cNvPr id="15" name="Oval 14"/>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a:p>
          </p:txBody>
        </p:sp>
        <p:sp>
          <p:nvSpPr>
            <p:cNvPr id="16" name="TextBox 15"/>
            <p:cNvSpPr txBox="1"/>
            <p:nvPr/>
          </p:nvSpPr>
          <p:spPr>
            <a:xfrm>
              <a:off x="1502273" y="2709435"/>
              <a:ext cx="1035445" cy="769441"/>
            </a:xfrm>
            <a:prstGeom prst="rect">
              <a:avLst/>
            </a:prstGeom>
            <a:noFill/>
          </p:spPr>
          <p:txBody>
            <a:bodyPr wrap="square" rtlCol="0">
              <a:spAutoFit/>
            </a:bodyPr>
            <a:lstStyle/>
            <a:p>
              <a:pPr algn="ctr"/>
              <a:r>
                <a:rPr lang="en-US" sz="4400" b="1" dirty="0" smtClean="0">
                  <a:latin typeface="+mj-lt"/>
                  <a:cs typeface="Arial" panose="020B0604020202020204" pitchFamily="34" charset="0"/>
                </a:rPr>
                <a:t>2</a:t>
              </a:r>
              <a:endParaRPr lang="nl-NL" sz="4400" b="1" dirty="0">
                <a:latin typeface="+mj-lt"/>
                <a:cs typeface="Arial" panose="020B0604020202020204" pitchFamily="34" charset="0"/>
              </a:endParaRPr>
            </a:p>
          </p:txBody>
        </p:sp>
      </p:grpSp>
    </p:spTree>
    <p:extLst>
      <p:ext uri="{BB962C8B-B14F-4D97-AF65-F5344CB8AC3E}">
        <p14:creationId xmlns:p14="http://schemas.microsoft.com/office/powerpoint/2010/main" val="3160865419"/>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3_2 MEDEDELINGE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 y="843466"/>
            <a:ext cx="17340262" cy="973309"/>
          </a:xfrm>
          <a:prstGeom prst="rect">
            <a:avLst/>
          </a:prstGeom>
        </p:spPr>
        <p:txBody>
          <a:bodyPr anchor="t" anchorCtr="0">
            <a:noAutofit/>
          </a:bodyPr>
          <a:lstStyle>
            <a:lvl1pPr algn="ctr">
              <a:defRPr sz="6500"/>
            </a:lvl1pPr>
          </a:lstStyle>
          <a:p>
            <a:r>
              <a:rPr lang="en-US" dirty="0" err="1" smtClean="0"/>
              <a:t>Plaats</a:t>
            </a:r>
            <a:r>
              <a:rPr lang="en-US" dirty="0" smtClean="0"/>
              <a:t> </a:t>
            </a:r>
            <a:r>
              <a:rPr lang="en-US" dirty="0" err="1" smtClean="0"/>
              <a:t>titel</a:t>
            </a:r>
            <a:r>
              <a:rPr lang="en-US" dirty="0" smtClean="0"/>
              <a:t> </a:t>
            </a:r>
            <a:r>
              <a:rPr lang="en-US" dirty="0" err="1" smtClean="0"/>
              <a:t>hier</a:t>
            </a:r>
            <a:endParaRPr lang="en-US" dirty="0"/>
          </a:p>
        </p:txBody>
      </p:sp>
      <p:sp>
        <p:nvSpPr>
          <p:cNvPr id="3" name="Text Placeholder 2"/>
          <p:cNvSpPr>
            <a:spLocks noGrp="1"/>
          </p:cNvSpPr>
          <p:nvPr>
            <p:ph type="body" idx="1" hasCustomPrompt="1"/>
          </p:nvPr>
        </p:nvSpPr>
        <p:spPr>
          <a:xfrm>
            <a:off x="892844" y="4756914"/>
            <a:ext cx="7029540" cy="3925776"/>
          </a:xfrm>
          <a:prstGeom prst="rect">
            <a:avLst/>
          </a:prstGeom>
        </p:spPr>
        <p:txBody>
          <a:bodyPr>
            <a:noAutofit/>
          </a:bodyPr>
          <a:lstStyle>
            <a:lvl1pPr marL="0" indent="0" algn="ctr">
              <a:lnSpc>
                <a:spcPct val="120000"/>
              </a:lnSpc>
              <a:buNone/>
              <a:defRPr sz="3100" b="0">
                <a:solidFill>
                  <a:schemeClr val="tx1"/>
                </a:solidFill>
                <a:latin typeface="+mj-lt"/>
                <a:cs typeface="Arial" panose="020B0604020202020204" pitchFamily="34" charset="0"/>
              </a:defRPr>
            </a:lvl1pPr>
            <a:lvl2pPr marL="609490" indent="0">
              <a:buNone/>
              <a:defRPr sz="2700">
                <a:solidFill>
                  <a:schemeClr val="tx1">
                    <a:tint val="75000"/>
                  </a:schemeClr>
                </a:solidFill>
              </a:defRPr>
            </a:lvl2pPr>
            <a:lvl3pPr marL="1218978" indent="0">
              <a:buNone/>
              <a:defRPr sz="2400">
                <a:solidFill>
                  <a:schemeClr val="tx1">
                    <a:tint val="75000"/>
                  </a:schemeClr>
                </a:solidFill>
              </a:defRPr>
            </a:lvl3pPr>
            <a:lvl4pPr marL="1828467" indent="0">
              <a:buNone/>
              <a:defRPr sz="2100">
                <a:solidFill>
                  <a:schemeClr val="tx1">
                    <a:tint val="75000"/>
                  </a:schemeClr>
                </a:solidFill>
              </a:defRPr>
            </a:lvl4pPr>
            <a:lvl5pPr marL="2437957" indent="0">
              <a:buNone/>
              <a:defRPr sz="2100">
                <a:solidFill>
                  <a:schemeClr val="tx1">
                    <a:tint val="75000"/>
                  </a:schemeClr>
                </a:solidFill>
              </a:defRPr>
            </a:lvl5pPr>
            <a:lvl6pPr marL="3047445" indent="0">
              <a:buNone/>
              <a:defRPr sz="2100">
                <a:solidFill>
                  <a:schemeClr val="tx1">
                    <a:tint val="75000"/>
                  </a:schemeClr>
                </a:solidFill>
              </a:defRPr>
            </a:lvl6pPr>
            <a:lvl7pPr marL="3656935" indent="0">
              <a:buNone/>
              <a:defRPr sz="2100">
                <a:solidFill>
                  <a:schemeClr val="tx1">
                    <a:tint val="75000"/>
                  </a:schemeClr>
                </a:solidFill>
              </a:defRPr>
            </a:lvl7pPr>
            <a:lvl8pPr marL="4266423" indent="0">
              <a:buNone/>
              <a:defRPr sz="2100">
                <a:solidFill>
                  <a:schemeClr val="tx1">
                    <a:tint val="75000"/>
                  </a:schemeClr>
                </a:solidFill>
              </a:defRPr>
            </a:lvl8pPr>
            <a:lvl9pPr marL="4875913" indent="0">
              <a:buNone/>
              <a:defRPr sz="2100">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20" name="Text Placeholder 2"/>
          <p:cNvSpPr>
            <a:spLocks noGrp="1"/>
          </p:cNvSpPr>
          <p:nvPr>
            <p:ph type="body" idx="11" hasCustomPrompt="1"/>
          </p:nvPr>
        </p:nvSpPr>
        <p:spPr>
          <a:xfrm>
            <a:off x="9395062" y="4764930"/>
            <a:ext cx="7030151" cy="3917751"/>
          </a:xfrm>
          <a:prstGeom prst="rect">
            <a:avLst/>
          </a:prstGeom>
        </p:spPr>
        <p:txBody>
          <a:bodyPr>
            <a:normAutofit/>
          </a:bodyPr>
          <a:lstStyle>
            <a:lvl1pPr marL="0" indent="0" algn="ctr">
              <a:lnSpc>
                <a:spcPct val="120000"/>
              </a:lnSpc>
              <a:buNone/>
              <a:defRPr sz="3100" b="0" baseline="0">
                <a:solidFill>
                  <a:schemeClr val="tx1"/>
                </a:solidFill>
                <a:latin typeface="+mj-lt"/>
                <a:cs typeface="Arial" panose="020B0604020202020204" pitchFamily="34" charset="0"/>
              </a:defRPr>
            </a:lvl1pPr>
            <a:lvl2pPr marL="609490" indent="0">
              <a:buNone/>
              <a:defRPr sz="2700">
                <a:solidFill>
                  <a:schemeClr val="tx1">
                    <a:tint val="75000"/>
                  </a:schemeClr>
                </a:solidFill>
              </a:defRPr>
            </a:lvl2pPr>
            <a:lvl3pPr marL="1218978" indent="0">
              <a:buNone/>
              <a:defRPr sz="2400">
                <a:solidFill>
                  <a:schemeClr val="tx1">
                    <a:tint val="75000"/>
                  </a:schemeClr>
                </a:solidFill>
              </a:defRPr>
            </a:lvl3pPr>
            <a:lvl4pPr marL="1828467" indent="0">
              <a:buNone/>
              <a:defRPr sz="2100">
                <a:solidFill>
                  <a:schemeClr val="tx1">
                    <a:tint val="75000"/>
                  </a:schemeClr>
                </a:solidFill>
              </a:defRPr>
            </a:lvl4pPr>
            <a:lvl5pPr marL="2437957" indent="0">
              <a:buNone/>
              <a:defRPr sz="2100">
                <a:solidFill>
                  <a:schemeClr val="tx1">
                    <a:tint val="75000"/>
                  </a:schemeClr>
                </a:solidFill>
              </a:defRPr>
            </a:lvl5pPr>
            <a:lvl6pPr marL="3047445" indent="0">
              <a:buNone/>
              <a:defRPr sz="2100">
                <a:solidFill>
                  <a:schemeClr val="tx1">
                    <a:tint val="75000"/>
                  </a:schemeClr>
                </a:solidFill>
              </a:defRPr>
            </a:lvl6pPr>
            <a:lvl7pPr marL="3656935" indent="0">
              <a:buNone/>
              <a:defRPr sz="2100">
                <a:solidFill>
                  <a:schemeClr val="tx1">
                    <a:tint val="75000"/>
                  </a:schemeClr>
                </a:solidFill>
              </a:defRPr>
            </a:lvl7pPr>
            <a:lvl8pPr marL="4266423" indent="0">
              <a:buNone/>
              <a:defRPr sz="2100">
                <a:solidFill>
                  <a:schemeClr val="tx1">
                    <a:tint val="75000"/>
                  </a:schemeClr>
                </a:solidFill>
              </a:defRPr>
            </a:lvl8pPr>
            <a:lvl9pPr marL="4875913" indent="0">
              <a:buNone/>
              <a:defRPr sz="2100">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grpSp>
        <p:nvGrpSpPr>
          <p:cNvPr id="11" name="Group 10"/>
          <p:cNvGrpSpPr>
            <a:grpSpLocks noChangeAspect="1"/>
          </p:cNvGrpSpPr>
          <p:nvPr/>
        </p:nvGrpSpPr>
        <p:grpSpPr>
          <a:xfrm>
            <a:off x="3671276" y="3490639"/>
            <a:ext cx="1472677" cy="1035445"/>
            <a:chOff x="1502273" y="2576434"/>
            <a:chExt cx="1035445" cy="1035445"/>
          </a:xfrm>
        </p:grpSpPr>
        <p:sp>
          <p:nvSpPr>
            <p:cNvPr id="12" name="Oval 1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a:p>
          </p:txBody>
        </p:sp>
        <p:sp>
          <p:nvSpPr>
            <p:cNvPr id="13" name="TextBox 12"/>
            <p:cNvSpPr txBox="1"/>
            <p:nvPr/>
          </p:nvSpPr>
          <p:spPr>
            <a:xfrm>
              <a:off x="1502273" y="2709435"/>
              <a:ext cx="1035445" cy="769441"/>
            </a:xfrm>
            <a:prstGeom prst="rect">
              <a:avLst/>
            </a:prstGeom>
            <a:noFill/>
          </p:spPr>
          <p:txBody>
            <a:bodyPr wrap="square" rtlCol="0">
              <a:spAutoFit/>
            </a:bodyPr>
            <a:lstStyle/>
            <a:p>
              <a:pPr algn="ctr"/>
              <a:r>
                <a:rPr lang="nl-NL" sz="4400" b="1" dirty="0" smtClean="0">
                  <a:latin typeface="+mj-lt"/>
                  <a:cs typeface="Arial" panose="020B0604020202020204" pitchFamily="34" charset="0"/>
                </a:rPr>
                <a:t>1</a:t>
              </a:r>
              <a:endParaRPr lang="nl-NL" sz="4400" b="1" dirty="0">
                <a:latin typeface="+mj-lt"/>
                <a:cs typeface="Arial" panose="020B0604020202020204" pitchFamily="34" charset="0"/>
              </a:endParaRPr>
            </a:p>
          </p:txBody>
        </p:sp>
      </p:grpSp>
      <p:grpSp>
        <p:nvGrpSpPr>
          <p:cNvPr id="14" name="Group 13"/>
          <p:cNvGrpSpPr>
            <a:grpSpLocks noChangeAspect="1"/>
          </p:cNvGrpSpPr>
          <p:nvPr/>
        </p:nvGrpSpPr>
        <p:grpSpPr>
          <a:xfrm>
            <a:off x="12173797" y="3490640"/>
            <a:ext cx="1472677" cy="1035445"/>
            <a:chOff x="1502273" y="2576434"/>
            <a:chExt cx="1035445" cy="1035445"/>
          </a:xfrm>
        </p:grpSpPr>
        <p:sp>
          <p:nvSpPr>
            <p:cNvPr id="15" name="Oval 14"/>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a:p>
          </p:txBody>
        </p:sp>
        <p:sp>
          <p:nvSpPr>
            <p:cNvPr id="16" name="TextBox 15"/>
            <p:cNvSpPr txBox="1"/>
            <p:nvPr/>
          </p:nvSpPr>
          <p:spPr>
            <a:xfrm>
              <a:off x="1502273" y="2709435"/>
              <a:ext cx="1035445" cy="769441"/>
            </a:xfrm>
            <a:prstGeom prst="rect">
              <a:avLst/>
            </a:prstGeom>
            <a:noFill/>
          </p:spPr>
          <p:txBody>
            <a:bodyPr wrap="square" rtlCol="0">
              <a:spAutoFit/>
            </a:bodyPr>
            <a:lstStyle/>
            <a:p>
              <a:pPr algn="ctr"/>
              <a:r>
                <a:rPr lang="en-US" sz="4400" b="1" dirty="0" smtClean="0">
                  <a:latin typeface="+mj-lt"/>
                  <a:cs typeface="Arial" panose="020B0604020202020204" pitchFamily="34" charset="0"/>
                </a:rPr>
                <a:t>2</a:t>
              </a:r>
              <a:endParaRPr lang="nl-NL" sz="4400" b="1" dirty="0">
                <a:latin typeface="+mj-lt"/>
                <a:cs typeface="Arial" panose="020B0604020202020204" pitchFamily="34" charset="0"/>
              </a:endParaRPr>
            </a:p>
          </p:txBody>
        </p:sp>
      </p:grpSp>
    </p:spTree>
    <p:extLst>
      <p:ext uri="{BB962C8B-B14F-4D97-AF65-F5344CB8AC3E}">
        <p14:creationId xmlns:p14="http://schemas.microsoft.com/office/powerpoint/2010/main" val="313040491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4_2 MEDEDELINGEN">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 y="843466"/>
            <a:ext cx="17340262" cy="973309"/>
          </a:xfrm>
          <a:prstGeom prst="rect">
            <a:avLst/>
          </a:prstGeom>
        </p:spPr>
        <p:txBody>
          <a:bodyPr anchor="t" anchorCtr="0">
            <a:noAutofit/>
          </a:bodyPr>
          <a:lstStyle>
            <a:lvl1pPr algn="ctr">
              <a:defRPr sz="6500"/>
            </a:lvl1pPr>
          </a:lstStyle>
          <a:p>
            <a:r>
              <a:rPr lang="en-US" dirty="0" err="1" smtClean="0"/>
              <a:t>Plaats</a:t>
            </a:r>
            <a:r>
              <a:rPr lang="en-US" dirty="0" smtClean="0"/>
              <a:t> </a:t>
            </a:r>
            <a:r>
              <a:rPr lang="en-US" dirty="0" err="1" smtClean="0"/>
              <a:t>titel</a:t>
            </a:r>
            <a:r>
              <a:rPr lang="en-US" dirty="0" smtClean="0"/>
              <a:t> </a:t>
            </a:r>
            <a:r>
              <a:rPr lang="en-US" dirty="0" err="1" smtClean="0"/>
              <a:t>hier</a:t>
            </a:r>
            <a:endParaRPr lang="en-US" dirty="0"/>
          </a:p>
        </p:txBody>
      </p:sp>
      <p:sp>
        <p:nvSpPr>
          <p:cNvPr id="3" name="Text Placeholder 2"/>
          <p:cNvSpPr>
            <a:spLocks noGrp="1"/>
          </p:cNvSpPr>
          <p:nvPr>
            <p:ph type="body" idx="1" hasCustomPrompt="1"/>
          </p:nvPr>
        </p:nvSpPr>
        <p:spPr>
          <a:xfrm>
            <a:off x="892844" y="4756914"/>
            <a:ext cx="7029540" cy="3925776"/>
          </a:xfrm>
          <a:prstGeom prst="rect">
            <a:avLst/>
          </a:prstGeom>
        </p:spPr>
        <p:txBody>
          <a:bodyPr>
            <a:noAutofit/>
          </a:bodyPr>
          <a:lstStyle>
            <a:lvl1pPr marL="0" indent="0" algn="ctr">
              <a:lnSpc>
                <a:spcPct val="120000"/>
              </a:lnSpc>
              <a:buNone/>
              <a:defRPr sz="3100" b="0">
                <a:solidFill>
                  <a:schemeClr val="tx1"/>
                </a:solidFill>
                <a:latin typeface="+mj-lt"/>
                <a:cs typeface="Arial" panose="020B0604020202020204" pitchFamily="34" charset="0"/>
              </a:defRPr>
            </a:lvl1pPr>
            <a:lvl2pPr marL="609490" indent="0">
              <a:buNone/>
              <a:defRPr sz="2700">
                <a:solidFill>
                  <a:schemeClr val="tx1">
                    <a:tint val="75000"/>
                  </a:schemeClr>
                </a:solidFill>
              </a:defRPr>
            </a:lvl2pPr>
            <a:lvl3pPr marL="1218978" indent="0">
              <a:buNone/>
              <a:defRPr sz="2400">
                <a:solidFill>
                  <a:schemeClr val="tx1">
                    <a:tint val="75000"/>
                  </a:schemeClr>
                </a:solidFill>
              </a:defRPr>
            </a:lvl3pPr>
            <a:lvl4pPr marL="1828467" indent="0">
              <a:buNone/>
              <a:defRPr sz="2100">
                <a:solidFill>
                  <a:schemeClr val="tx1">
                    <a:tint val="75000"/>
                  </a:schemeClr>
                </a:solidFill>
              </a:defRPr>
            </a:lvl4pPr>
            <a:lvl5pPr marL="2437957" indent="0">
              <a:buNone/>
              <a:defRPr sz="2100">
                <a:solidFill>
                  <a:schemeClr val="tx1">
                    <a:tint val="75000"/>
                  </a:schemeClr>
                </a:solidFill>
              </a:defRPr>
            </a:lvl5pPr>
            <a:lvl6pPr marL="3047445" indent="0">
              <a:buNone/>
              <a:defRPr sz="2100">
                <a:solidFill>
                  <a:schemeClr val="tx1">
                    <a:tint val="75000"/>
                  </a:schemeClr>
                </a:solidFill>
              </a:defRPr>
            </a:lvl6pPr>
            <a:lvl7pPr marL="3656935" indent="0">
              <a:buNone/>
              <a:defRPr sz="2100">
                <a:solidFill>
                  <a:schemeClr val="tx1">
                    <a:tint val="75000"/>
                  </a:schemeClr>
                </a:solidFill>
              </a:defRPr>
            </a:lvl7pPr>
            <a:lvl8pPr marL="4266423" indent="0">
              <a:buNone/>
              <a:defRPr sz="2100">
                <a:solidFill>
                  <a:schemeClr val="tx1">
                    <a:tint val="75000"/>
                  </a:schemeClr>
                </a:solidFill>
              </a:defRPr>
            </a:lvl8pPr>
            <a:lvl9pPr marL="4875913" indent="0">
              <a:buNone/>
              <a:defRPr sz="2100">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20" name="Text Placeholder 2"/>
          <p:cNvSpPr>
            <a:spLocks noGrp="1"/>
          </p:cNvSpPr>
          <p:nvPr>
            <p:ph type="body" idx="11" hasCustomPrompt="1"/>
          </p:nvPr>
        </p:nvSpPr>
        <p:spPr>
          <a:xfrm>
            <a:off x="9395062" y="4764930"/>
            <a:ext cx="7030151" cy="3917751"/>
          </a:xfrm>
          <a:prstGeom prst="rect">
            <a:avLst/>
          </a:prstGeom>
        </p:spPr>
        <p:txBody>
          <a:bodyPr>
            <a:normAutofit/>
          </a:bodyPr>
          <a:lstStyle>
            <a:lvl1pPr marL="0" indent="0" algn="ctr">
              <a:lnSpc>
                <a:spcPct val="120000"/>
              </a:lnSpc>
              <a:buNone/>
              <a:defRPr sz="3100" b="0" baseline="0">
                <a:solidFill>
                  <a:schemeClr val="tx1"/>
                </a:solidFill>
                <a:latin typeface="+mj-lt"/>
                <a:cs typeface="Arial" panose="020B0604020202020204" pitchFamily="34" charset="0"/>
              </a:defRPr>
            </a:lvl1pPr>
            <a:lvl2pPr marL="609490" indent="0">
              <a:buNone/>
              <a:defRPr sz="2700">
                <a:solidFill>
                  <a:schemeClr val="tx1">
                    <a:tint val="75000"/>
                  </a:schemeClr>
                </a:solidFill>
              </a:defRPr>
            </a:lvl2pPr>
            <a:lvl3pPr marL="1218978" indent="0">
              <a:buNone/>
              <a:defRPr sz="2400">
                <a:solidFill>
                  <a:schemeClr val="tx1">
                    <a:tint val="75000"/>
                  </a:schemeClr>
                </a:solidFill>
              </a:defRPr>
            </a:lvl3pPr>
            <a:lvl4pPr marL="1828467" indent="0">
              <a:buNone/>
              <a:defRPr sz="2100">
                <a:solidFill>
                  <a:schemeClr val="tx1">
                    <a:tint val="75000"/>
                  </a:schemeClr>
                </a:solidFill>
              </a:defRPr>
            </a:lvl4pPr>
            <a:lvl5pPr marL="2437957" indent="0">
              <a:buNone/>
              <a:defRPr sz="2100">
                <a:solidFill>
                  <a:schemeClr val="tx1">
                    <a:tint val="75000"/>
                  </a:schemeClr>
                </a:solidFill>
              </a:defRPr>
            </a:lvl5pPr>
            <a:lvl6pPr marL="3047445" indent="0">
              <a:buNone/>
              <a:defRPr sz="2100">
                <a:solidFill>
                  <a:schemeClr val="tx1">
                    <a:tint val="75000"/>
                  </a:schemeClr>
                </a:solidFill>
              </a:defRPr>
            </a:lvl6pPr>
            <a:lvl7pPr marL="3656935" indent="0">
              <a:buNone/>
              <a:defRPr sz="2100">
                <a:solidFill>
                  <a:schemeClr val="tx1">
                    <a:tint val="75000"/>
                  </a:schemeClr>
                </a:solidFill>
              </a:defRPr>
            </a:lvl7pPr>
            <a:lvl8pPr marL="4266423" indent="0">
              <a:buNone/>
              <a:defRPr sz="2100">
                <a:solidFill>
                  <a:schemeClr val="tx1">
                    <a:tint val="75000"/>
                  </a:schemeClr>
                </a:solidFill>
              </a:defRPr>
            </a:lvl8pPr>
            <a:lvl9pPr marL="4875913" indent="0">
              <a:buNone/>
              <a:defRPr sz="2100">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grpSp>
        <p:nvGrpSpPr>
          <p:cNvPr id="11" name="Group 10"/>
          <p:cNvGrpSpPr>
            <a:grpSpLocks noChangeAspect="1"/>
          </p:cNvGrpSpPr>
          <p:nvPr/>
        </p:nvGrpSpPr>
        <p:grpSpPr>
          <a:xfrm>
            <a:off x="3671276" y="3490639"/>
            <a:ext cx="1472677" cy="1035445"/>
            <a:chOff x="1502273" y="2576434"/>
            <a:chExt cx="1035445" cy="1035445"/>
          </a:xfrm>
        </p:grpSpPr>
        <p:sp>
          <p:nvSpPr>
            <p:cNvPr id="12" name="Oval 1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a:p>
          </p:txBody>
        </p:sp>
        <p:sp>
          <p:nvSpPr>
            <p:cNvPr id="13" name="TextBox 12"/>
            <p:cNvSpPr txBox="1"/>
            <p:nvPr/>
          </p:nvSpPr>
          <p:spPr>
            <a:xfrm>
              <a:off x="1502273" y="2709435"/>
              <a:ext cx="1035445" cy="769441"/>
            </a:xfrm>
            <a:prstGeom prst="rect">
              <a:avLst/>
            </a:prstGeom>
            <a:noFill/>
          </p:spPr>
          <p:txBody>
            <a:bodyPr wrap="square" rtlCol="0">
              <a:spAutoFit/>
            </a:bodyPr>
            <a:lstStyle/>
            <a:p>
              <a:pPr algn="ctr"/>
              <a:r>
                <a:rPr lang="nl-NL" sz="4400" b="1" dirty="0" smtClean="0">
                  <a:latin typeface="+mj-lt"/>
                  <a:cs typeface="Arial" panose="020B0604020202020204" pitchFamily="34" charset="0"/>
                </a:rPr>
                <a:t>1</a:t>
              </a:r>
              <a:endParaRPr lang="nl-NL" sz="4400" b="1" dirty="0">
                <a:latin typeface="+mj-lt"/>
                <a:cs typeface="Arial" panose="020B0604020202020204" pitchFamily="34" charset="0"/>
              </a:endParaRPr>
            </a:p>
          </p:txBody>
        </p:sp>
      </p:grpSp>
      <p:grpSp>
        <p:nvGrpSpPr>
          <p:cNvPr id="14" name="Group 13"/>
          <p:cNvGrpSpPr>
            <a:grpSpLocks noChangeAspect="1"/>
          </p:cNvGrpSpPr>
          <p:nvPr/>
        </p:nvGrpSpPr>
        <p:grpSpPr>
          <a:xfrm>
            <a:off x="12173797" y="3490640"/>
            <a:ext cx="1472677" cy="1035445"/>
            <a:chOff x="1502273" y="2576434"/>
            <a:chExt cx="1035445" cy="1035445"/>
          </a:xfrm>
        </p:grpSpPr>
        <p:sp>
          <p:nvSpPr>
            <p:cNvPr id="15" name="Oval 14"/>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a:p>
          </p:txBody>
        </p:sp>
        <p:sp>
          <p:nvSpPr>
            <p:cNvPr id="16" name="TextBox 15"/>
            <p:cNvSpPr txBox="1"/>
            <p:nvPr/>
          </p:nvSpPr>
          <p:spPr>
            <a:xfrm>
              <a:off x="1502273" y="2709435"/>
              <a:ext cx="1035445" cy="769441"/>
            </a:xfrm>
            <a:prstGeom prst="rect">
              <a:avLst/>
            </a:prstGeom>
            <a:noFill/>
          </p:spPr>
          <p:txBody>
            <a:bodyPr wrap="square" rtlCol="0">
              <a:spAutoFit/>
            </a:bodyPr>
            <a:lstStyle/>
            <a:p>
              <a:pPr algn="ctr"/>
              <a:r>
                <a:rPr lang="en-US" sz="4400" b="1" dirty="0" smtClean="0">
                  <a:latin typeface="+mj-lt"/>
                  <a:cs typeface="Arial" panose="020B0604020202020204" pitchFamily="34" charset="0"/>
                </a:rPr>
                <a:t>2</a:t>
              </a:r>
              <a:endParaRPr lang="nl-NL" sz="4400" b="1" dirty="0">
                <a:latin typeface="+mj-lt"/>
                <a:cs typeface="Arial" panose="020B0604020202020204" pitchFamily="34" charset="0"/>
              </a:endParaRPr>
            </a:p>
          </p:txBody>
        </p:sp>
      </p:grpSp>
    </p:spTree>
    <p:extLst>
      <p:ext uri="{BB962C8B-B14F-4D97-AF65-F5344CB8AC3E}">
        <p14:creationId xmlns:p14="http://schemas.microsoft.com/office/powerpoint/2010/main" val="239990189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5_2 MEDEDELINGEN">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 y="843466"/>
            <a:ext cx="17340262" cy="973309"/>
          </a:xfrm>
          <a:prstGeom prst="rect">
            <a:avLst/>
          </a:prstGeom>
        </p:spPr>
        <p:txBody>
          <a:bodyPr anchor="t" anchorCtr="0">
            <a:noAutofit/>
          </a:bodyPr>
          <a:lstStyle>
            <a:lvl1pPr algn="ctr">
              <a:defRPr sz="6500"/>
            </a:lvl1pPr>
          </a:lstStyle>
          <a:p>
            <a:r>
              <a:rPr lang="en-US" dirty="0" err="1" smtClean="0"/>
              <a:t>Plaats</a:t>
            </a:r>
            <a:r>
              <a:rPr lang="en-US" dirty="0" smtClean="0"/>
              <a:t> </a:t>
            </a:r>
            <a:r>
              <a:rPr lang="en-US" dirty="0" err="1" smtClean="0"/>
              <a:t>titel</a:t>
            </a:r>
            <a:r>
              <a:rPr lang="en-US" dirty="0" smtClean="0"/>
              <a:t> </a:t>
            </a:r>
            <a:r>
              <a:rPr lang="en-US" dirty="0" err="1" smtClean="0"/>
              <a:t>hier</a:t>
            </a:r>
            <a:endParaRPr lang="en-US" dirty="0"/>
          </a:p>
        </p:txBody>
      </p:sp>
      <p:sp>
        <p:nvSpPr>
          <p:cNvPr id="3" name="Text Placeholder 2"/>
          <p:cNvSpPr>
            <a:spLocks noGrp="1"/>
          </p:cNvSpPr>
          <p:nvPr>
            <p:ph type="body" idx="1" hasCustomPrompt="1"/>
          </p:nvPr>
        </p:nvSpPr>
        <p:spPr>
          <a:xfrm>
            <a:off x="892844" y="4756914"/>
            <a:ext cx="7029540" cy="3925776"/>
          </a:xfrm>
          <a:prstGeom prst="rect">
            <a:avLst/>
          </a:prstGeom>
        </p:spPr>
        <p:txBody>
          <a:bodyPr>
            <a:noAutofit/>
          </a:bodyPr>
          <a:lstStyle>
            <a:lvl1pPr marL="0" indent="0" algn="ctr">
              <a:lnSpc>
                <a:spcPct val="120000"/>
              </a:lnSpc>
              <a:buNone/>
              <a:defRPr sz="3100" b="0">
                <a:solidFill>
                  <a:schemeClr val="tx1"/>
                </a:solidFill>
                <a:latin typeface="+mj-lt"/>
                <a:cs typeface="Arial" panose="020B0604020202020204" pitchFamily="34" charset="0"/>
              </a:defRPr>
            </a:lvl1pPr>
            <a:lvl2pPr marL="609490" indent="0">
              <a:buNone/>
              <a:defRPr sz="2700">
                <a:solidFill>
                  <a:schemeClr val="tx1">
                    <a:tint val="75000"/>
                  </a:schemeClr>
                </a:solidFill>
              </a:defRPr>
            </a:lvl2pPr>
            <a:lvl3pPr marL="1218978" indent="0">
              <a:buNone/>
              <a:defRPr sz="2400">
                <a:solidFill>
                  <a:schemeClr val="tx1">
                    <a:tint val="75000"/>
                  </a:schemeClr>
                </a:solidFill>
              </a:defRPr>
            </a:lvl3pPr>
            <a:lvl4pPr marL="1828467" indent="0">
              <a:buNone/>
              <a:defRPr sz="2100">
                <a:solidFill>
                  <a:schemeClr val="tx1">
                    <a:tint val="75000"/>
                  </a:schemeClr>
                </a:solidFill>
              </a:defRPr>
            </a:lvl4pPr>
            <a:lvl5pPr marL="2437957" indent="0">
              <a:buNone/>
              <a:defRPr sz="2100">
                <a:solidFill>
                  <a:schemeClr val="tx1">
                    <a:tint val="75000"/>
                  </a:schemeClr>
                </a:solidFill>
              </a:defRPr>
            </a:lvl5pPr>
            <a:lvl6pPr marL="3047445" indent="0">
              <a:buNone/>
              <a:defRPr sz="2100">
                <a:solidFill>
                  <a:schemeClr val="tx1">
                    <a:tint val="75000"/>
                  </a:schemeClr>
                </a:solidFill>
              </a:defRPr>
            </a:lvl6pPr>
            <a:lvl7pPr marL="3656935" indent="0">
              <a:buNone/>
              <a:defRPr sz="2100">
                <a:solidFill>
                  <a:schemeClr val="tx1">
                    <a:tint val="75000"/>
                  </a:schemeClr>
                </a:solidFill>
              </a:defRPr>
            </a:lvl7pPr>
            <a:lvl8pPr marL="4266423" indent="0">
              <a:buNone/>
              <a:defRPr sz="2100">
                <a:solidFill>
                  <a:schemeClr val="tx1">
                    <a:tint val="75000"/>
                  </a:schemeClr>
                </a:solidFill>
              </a:defRPr>
            </a:lvl8pPr>
            <a:lvl9pPr marL="4875913" indent="0">
              <a:buNone/>
              <a:defRPr sz="2100">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20" name="Text Placeholder 2"/>
          <p:cNvSpPr>
            <a:spLocks noGrp="1"/>
          </p:cNvSpPr>
          <p:nvPr>
            <p:ph type="body" idx="11" hasCustomPrompt="1"/>
          </p:nvPr>
        </p:nvSpPr>
        <p:spPr>
          <a:xfrm>
            <a:off x="9395062" y="4764930"/>
            <a:ext cx="7030151" cy="3917751"/>
          </a:xfrm>
          <a:prstGeom prst="rect">
            <a:avLst/>
          </a:prstGeom>
        </p:spPr>
        <p:txBody>
          <a:bodyPr>
            <a:normAutofit/>
          </a:bodyPr>
          <a:lstStyle>
            <a:lvl1pPr marL="0" indent="0" algn="ctr">
              <a:lnSpc>
                <a:spcPct val="120000"/>
              </a:lnSpc>
              <a:buNone/>
              <a:defRPr sz="3100" b="0" baseline="0">
                <a:solidFill>
                  <a:schemeClr val="tx1"/>
                </a:solidFill>
                <a:latin typeface="+mj-lt"/>
                <a:cs typeface="Arial" panose="020B0604020202020204" pitchFamily="34" charset="0"/>
              </a:defRPr>
            </a:lvl1pPr>
            <a:lvl2pPr marL="609490" indent="0">
              <a:buNone/>
              <a:defRPr sz="2700">
                <a:solidFill>
                  <a:schemeClr val="tx1">
                    <a:tint val="75000"/>
                  </a:schemeClr>
                </a:solidFill>
              </a:defRPr>
            </a:lvl2pPr>
            <a:lvl3pPr marL="1218978" indent="0">
              <a:buNone/>
              <a:defRPr sz="2400">
                <a:solidFill>
                  <a:schemeClr val="tx1">
                    <a:tint val="75000"/>
                  </a:schemeClr>
                </a:solidFill>
              </a:defRPr>
            </a:lvl3pPr>
            <a:lvl4pPr marL="1828467" indent="0">
              <a:buNone/>
              <a:defRPr sz="2100">
                <a:solidFill>
                  <a:schemeClr val="tx1">
                    <a:tint val="75000"/>
                  </a:schemeClr>
                </a:solidFill>
              </a:defRPr>
            </a:lvl4pPr>
            <a:lvl5pPr marL="2437957" indent="0">
              <a:buNone/>
              <a:defRPr sz="2100">
                <a:solidFill>
                  <a:schemeClr val="tx1">
                    <a:tint val="75000"/>
                  </a:schemeClr>
                </a:solidFill>
              </a:defRPr>
            </a:lvl5pPr>
            <a:lvl6pPr marL="3047445" indent="0">
              <a:buNone/>
              <a:defRPr sz="2100">
                <a:solidFill>
                  <a:schemeClr val="tx1">
                    <a:tint val="75000"/>
                  </a:schemeClr>
                </a:solidFill>
              </a:defRPr>
            </a:lvl6pPr>
            <a:lvl7pPr marL="3656935" indent="0">
              <a:buNone/>
              <a:defRPr sz="2100">
                <a:solidFill>
                  <a:schemeClr val="tx1">
                    <a:tint val="75000"/>
                  </a:schemeClr>
                </a:solidFill>
              </a:defRPr>
            </a:lvl7pPr>
            <a:lvl8pPr marL="4266423" indent="0">
              <a:buNone/>
              <a:defRPr sz="2100">
                <a:solidFill>
                  <a:schemeClr val="tx1">
                    <a:tint val="75000"/>
                  </a:schemeClr>
                </a:solidFill>
              </a:defRPr>
            </a:lvl8pPr>
            <a:lvl9pPr marL="4875913" indent="0">
              <a:buNone/>
              <a:defRPr sz="2100">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grpSp>
        <p:nvGrpSpPr>
          <p:cNvPr id="11" name="Group 10"/>
          <p:cNvGrpSpPr>
            <a:grpSpLocks noChangeAspect="1"/>
          </p:cNvGrpSpPr>
          <p:nvPr/>
        </p:nvGrpSpPr>
        <p:grpSpPr>
          <a:xfrm>
            <a:off x="3671276" y="3490639"/>
            <a:ext cx="1472677" cy="1035445"/>
            <a:chOff x="1502273" y="2576434"/>
            <a:chExt cx="1035445" cy="1035445"/>
          </a:xfrm>
        </p:grpSpPr>
        <p:sp>
          <p:nvSpPr>
            <p:cNvPr id="12" name="Oval 1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a:p>
          </p:txBody>
        </p:sp>
        <p:sp>
          <p:nvSpPr>
            <p:cNvPr id="13" name="TextBox 12"/>
            <p:cNvSpPr txBox="1"/>
            <p:nvPr/>
          </p:nvSpPr>
          <p:spPr>
            <a:xfrm>
              <a:off x="1502273" y="2709435"/>
              <a:ext cx="1035445" cy="769441"/>
            </a:xfrm>
            <a:prstGeom prst="rect">
              <a:avLst/>
            </a:prstGeom>
            <a:noFill/>
          </p:spPr>
          <p:txBody>
            <a:bodyPr wrap="square" rtlCol="0">
              <a:spAutoFit/>
            </a:bodyPr>
            <a:lstStyle/>
            <a:p>
              <a:pPr algn="ctr"/>
              <a:r>
                <a:rPr lang="nl-NL" sz="4400" b="1" dirty="0" smtClean="0">
                  <a:latin typeface="+mj-lt"/>
                  <a:cs typeface="Arial" panose="020B0604020202020204" pitchFamily="34" charset="0"/>
                </a:rPr>
                <a:t>1</a:t>
              </a:r>
              <a:endParaRPr lang="nl-NL" sz="4400" b="1" dirty="0">
                <a:latin typeface="+mj-lt"/>
                <a:cs typeface="Arial" panose="020B0604020202020204" pitchFamily="34" charset="0"/>
              </a:endParaRPr>
            </a:p>
          </p:txBody>
        </p:sp>
      </p:grpSp>
      <p:grpSp>
        <p:nvGrpSpPr>
          <p:cNvPr id="14" name="Group 13"/>
          <p:cNvGrpSpPr>
            <a:grpSpLocks noChangeAspect="1"/>
          </p:cNvGrpSpPr>
          <p:nvPr/>
        </p:nvGrpSpPr>
        <p:grpSpPr>
          <a:xfrm>
            <a:off x="12173797" y="3490640"/>
            <a:ext cx="1472677" cy="1035445"/>
            <a:chOff x="1502273" y="2576434"/>
            <a:chExt cx="1035445" cy="1035445"/>
          </a:xfrm>
        </p:grpSpPr>
        <p:sp>
          <p:nvSpPr>
            <p:cNvPr id="15" name="Oval 14"/>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a:p>
          </p:txBody>
        </p:sp>
        <p:sp>
          <p:nvSpPr>
            <p:cNvPr id="16" name="TextBox 15"/>
            <p:cNvSpPr txBox="1"/>
            <p:nvPr/>
          </p:nvSpPr>
          <p:spPr>
            <a:xfrm>
              <a:off x="1502273" y="2709435"/>
              <a:ext cx="1035445" cy="769441"/>
            </a:xfrm>
            <a:prstGeom prst="rect">
              <a:avLst/>
            </a:prstGeom>
            <a:noFill/>
          </p:spPr>
          <p:txBody>
            <a:bodyPr wrap="square" rtlCol="0">
              <a:spAutoFit/>
            </a:bodyPr>
            <a:lstStyle/>
            <a:p>
              <a:pPr algn="ctr"/>
              <a:r>
                <a:rPr lang="en-US" sz="4400" b="1" dirty="0" smtClean="0">
                  <a:latin typeface="+mj-lt"/>
                  <a:cs typeface="Arial" panose="020B0604020202020204" pitchFamily="34" charset="0"/>
                </a:rPr>
                <a:t>2</a:t>
              </a:r>
              <a:endParaRPr lang="nl-NL" sz="4400" b="1" dirty="0">
                <a:latin typeface="+mj-lt"/>
                <a:cs typeface="Arial" panose="020B0604020202020204" pitchFamily="34" charset="0"/>
              </a:endParaRPr>
            </a:p>
          </p:txBody>
        </p:sp>
      </p:grpSp>
    </p:spTree>
    <p:extLst>
      <p:ext uri="{BB962C8B-B14F-4D97-AF65-F5344CB8AC3E}">
        <p14:creationId xmlns:p14="http://schemas.microsoft.com/office/powerpoint/2010/main" val="1568716861"/>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p:cSld name="6_2 MEDEDELINGEN">
    <p:bg>
      <p:bgPr>
        <a:solidFill>
          <a:srgbClr val="00A9C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 y="843466"/>
            <a:ext cx="17340262" cy="973309"/>
          </a:xfrm>
          <a:prstGeom prst="rect">
            <a:avLst/>
          </a:prstGeom>
        </p:spPr>
        <p:txBody>
          <a:bodyPr anchor="t" anchorCtr="0">
            <a:noAutofit/>
          </a:bodyPr>
          <a:lstStyle>
            <a:lvl1pPr algn="ctr">
              <a:defRPr sz="6500"/>
            </a:lvl1pPr>
          </a:lstStyle>
          <a:p>
            <a:r>
              <a:rPr lang="en-US" dirty="0" err="1" smtClean="0"/>
              <a:t>Plaats</a:t>
            </a:r>
            <a:r>
              <a:rPr lang="en-US" dirty="0" smtClean="0"/>
              <a:t> </a:t>
            </a:r>
            <a:r>
              <a:rPr lang="en-US" dirty="0" err="1" smtClean="0"/>
              <a:t>titel</a:t>
            </a:r>
            <a:r>
              <a:rPr lang="en-US" dirty="0" smtClean="0"/>
              <a:t> </a:t>
            </a:r>
            <a:r>
              <a:rPr lang="en-US" dirty="0" err="1" smtClean="0"/>
              <a:t>hier</a:t>
            </a:r>
            <a:endParaRPr lang="en-US" dirty="0"/>
          </a:p>
        </p:txBody>
      </p:sp>
      <p:sp>
        <p:nvSpPr>
          <p:cNvPr id="3" name="Text Placeholder 2"/>
          <p:cNvSpPr>
            <a:spLocks noGrp="1"/>
          </p:cNvSpPr>
          <p:nvPr>
            <p:ph type="body" idx="1" hasCustomPrompt="1"/>
          </p:nvPr>
        </p:nvSpPr>
        <p:spPr>
          <a:xfrm>
            <a:off x="892844" y="4756914"/>
            <a:ext cx="7029540" cy="3925776"/>
          </a:xfrm>
          <a:prstGeom prst="rect">
            <a:avLst/>
          </a:prstGeom>
        </p:spPr>
        <p:txBody>
          <a:bodyPr>
            <a:noAutofit/>
          </a:bodyPr>
          <a:lstStyle>
            <a:lvl1pPr marL="0" indent="0" algn="ctr">
              <a:lnSpc>
                <a:spcPct val="120000"/>
              </a:lnSpc>
              <a:buNone/>
              <a:defRPr sz="3100" b="0">
                <a:solidFill>
                  <a:schemeClr val="tx1"/>
                </a:solidFill>
                <a:latin typeface="+mj-lt"/>
                <a:cs typeface="Arial" panose="020B0604020202020204" pitchFamily="34" charset="0"/>
              </a:defRPr>
            </a:lvl1pPr>
            <a:lvl2pPr marL="609490" indent="0">
              <a:buNone/>
              <a:defRPr sz="2700">
                <a:solidFill>
                  <a:schemeClr val="tx1">
                    <a:tint val="75000"/>
                  </a:schemeClr>
                </a:solidFill>
              </a:defRPr>
            </a:lvl2pPr>
            <a:lvl3pPr marL="1218978" indent="0">
              <a:buNone/>
              <a:defRPr sz="2400">
                <a:solidFill>
                  <a:schemeClr val="tx1">
                    <a:tint val="75000"/>
                  </a:schemeClr>
                </a:solidFill>
              </a:defRPr>
            </a:lvl3pPr>
            <a:lvl4pPr marL="1828467" indent="0">
              <a:buNone/>
              <a:defRPr sz="2100">
                <a:solidFill>
                  <a:schemeClr val="tx1">
                    <a:tint val="75000"/>
                  </a:schemeClr>
                </a:solidFill>
              </a:defRPr>
            </a:lvl4pPr>
            <a:lvl5pPr marL="2437957" indent="0">
              <a:buNone/>
              <a:defRPr sz="2100">
                <a:solidFill>
                  <a:schemeClr val="tx1">
                    <a:tint val="75000"/>
                  </a:schemeClr>
                </a:solidFill>
              </a:defRPr>
            </a:lvl5pPr>
            <a:lvl6pPr marL="3047445" indent="0">
              <a:buNone/>
              <a:defRPr sz="2100">
                <a:solidFill>
                  <a:schemeClr val="tx1">
                    <a:tint val="75000"/>
                  </a:schemeClr>
                </a:solidFill>
              </a:defRPr>
            </a:lvl6pPr>
            <a:lvl7pPr marL="3656935" indent="0">
              <a:buNone/>
              <a:defRPr sz="2100">
                <a:solidFill>
                  <a:schemeClr val="tx1">
                    <a:tint val="75000"/>
                  </a:schemeClr>
                </a:solidFill>
              </a:defRPr>
            </a:lvl7pPr>
            <a:lvl8pPr marL="4266423" indent="0">
              <a:buNone/>
              <a:defRPr sz="2100">
                <a:solidFill>
                  <a:schemeClr val="tx1">
                    <a:tint val="75000"/>
                  </a:schemeClr>
                </a:solidFill>
              </a:defRPr>
            </a:lvl8pPr>
            <a:lvl9pPr marL="4875913" indent="0">
              <a:buNone/>
              <a:defRPr sz="2100">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20" name="Text Placeholder 2"/>
          <p:cNvSpPr>
            <a:spLocks noGrp="1"/>
          </p:cNvSpPr>
          <p:nvPr>
            <p:ph type="body" idx="11" hasCustomPrompt="1"/>
          </p:nvPr>
        </p:nvSpPr>
        <p:spPr>
          <a:xfrm>
            <a:off x="9395062" y="4764930"/>
            <a:ext cx="7030151" cy="3917751"/>
          </a:xfrm>
          <a:prstGeom prst="rect">
            <a:avLst/>
          </a:prstGeom>
        </p:spPr>
        <p:txBody>
          <a:bodyPr>
            <a:normAutofit/>
          </a:bodyPr>
          <a:lstStyle>
            <a:lvl1pPr marL="0" indent="0" algn="ctr">
              <a:lnSpc>
                <a:spcPct val="120000"/>
              </a:lnSpc>
              <a:buNone/>
              <a:defRPr sz="3100" b="0" baseline="0">
                <a:solidFill>
                  <a:schemeClr val="tx1"/>
                </a:solidFill>
                <a:latin typeface="+mj-lt"/>
                <a:cs typeface="Arial" panose="020B0604020202020204" pitchFamily="34" charset="0"/>
              </a:defRPr>
            </a:lvl1pPr>
            <a:lvl2pPr marL="609490" indent="0">
              <a:buNone/>
              <a:defRPr sz="2700">
                <a:solidFill>
                  <a:schemeClr val="tx1">
                    <a:tint val="75000"/>
                  </a:schemeClr>
                </a:solidFill>
              </a:defRPr>
            </a:lvl2pPr>
            <a:lvl3pPr marL="1218978" indent="0">
              <a:buNone/>
              <a:defRPr sz="2400">
                <a:solidFill>
                  <a:schemeClr val="tx1">
                    <a:tint val="75000"/>
                  </a:schemeClr>
                </a:solidFill>
              </a:defRPr>
            </a:lvl3pPr>
            <a:lvl4pPr marL="1828467" indent="0">
              <a:buNone/>
              <a:defRPr sz="2100">
                <a:solidFill>
                  <a:schemeClr val="tx1">
                    <a:tint val="75000"/>
                  </a:schemeClr>
                </a:solidFill>
              </a:defRPr>
            </a:lvl4pPr>
            <a:lvl5pPr marL="2437957" indent="0">
              <a:buNone/>
              <a:defRPr sz="2100">
                <a:solidFill>
                  <a:schemeClr val="tx1">
                    <a:tint val="75000"/>
                  </a:schemeClr>
                </a:solidFill>
              </a:defRPr>
            </a:lvl5pPr>
            <a:lvl6pPr marL="3047445" indent="0">
              <a:buNone/>
              <a:defRPr sz="2100">
                <a:solidFill>
                  <a:schemeClr val="tx1">
                    <a:tint val="75000"/>
                  </a:schemeClr>
                </a:solidFill>
              </a:defRPr>
            </a:lvl6pPr>
            <a:lvl7pPr marL="3656935" indent="0">
              <a:buNone/>
              <a:defRPr sz="2100">
                <a:solidFill>
                  <a:schemeClr val="tx1">
                    <a:tint val="75000"/>
                  </a:schemeClr>
                </a:solidFill>
              </a:defRPr>
            </a:lvl7pPr>
            <a:lvl8pPr marL="4266423" indent="0">
              <a:buNone/>
              <a:defRPr sz="2100">
                <a:solidFill>
                  <a:schemeClr val="tx1">
                    <a:tint val="75000"/>
                  </a:schemeClr>
                </a:solidFill>
              </a:defRPr>
            </a:lvl8pPr>
            <a:lvl9pPr marL="4875913" indent="0">
              <a:buNone/>
              <a:defRPr sz="2100">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grpSp>
        <p:nvGrpSpPr>
          <p:cNvPr id="11" name="Group 10"/>
          <p:cNvGrpSpPr>
            <a:grpSpLocks noChangeAspect="1"/>
          </p:cNvGrpSpPr>
          <p:nvPr/>
        </p:nvGrpSpPr>
        <p:grpSpPr>
          <a:xfrm>
            <a:off x="3671276" y="3490639"/>
            <a:ext cx="1472677" cy="1035445"/>
            <a:chOff x="1502273" y="2576434"/>
            <a:chExt cx="1035445" cy="1035445"/>
          </a:xfrm>
        </p:grpSpPr>
        <p:sp>
          <p:nvSpPr>
            <p:cNvPr id="12" name="Oval 1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a:p>
          </p:txBody>
        </p:sp>
        <p:sp>
          <p:nvSpPr>
            <p:cNvPr id="13" name="TextBox 12"/>
            <p:cNvSpPr txBox="1"/>
            <p:nvPr/>
          </p:nvSpPr>
          <p:spPr>
            <a:xfrm>
              <a:off x="1502273" y="2709435"/>
              <a:ext cx="1035445" cy="769441"/>
            </a:xfrm>
            <a:prstGeom prst="rect">
              <a:avLst/>
            </a:prstGeom>
            <a:noFill/>
          </p:spPr>
          <p:txBody>
            <a:bodyPr wrap="square" rtlCol="0">
              <a:spAutoFit/>
            </a:bodyPr>
            <a:lstStyle/>
            <a:p>
              <a:pPr algn="ctr"/>
              <a:r>
                <a:rPr lang="nl-NL" sz="4400" b="1" dirty="0" smtClean="0">
                  <a:latin typeface="+mj-lt"/>
                  <a:cs typeface="Arial" panose="020B0604020202020204" pitchFamily="34" charset="0"/>
                </a:rPr>
                <a:t>1</a:t>
              </a:r>
              <a:endParaRPr lang="nl-NL" sz="4400" b="1" dirty="0">
                <a:latin typeface="+mj-lt"/>
                <a:cs typeface="Arial" panose="020B0604020202020204" pitchFamily="34" charset="0"/>
              </a:endParaRPr>
            </a:p>
          </p:txBody>
        </p:sp>
      </p:grpSp>
      <p:grpSp>
        <p:nvGrpSpPr>
          <p:cNvPr id="14" name="Group 13"/>
          <p:cNvGrpSpPr>
            <a:grpSpLocks noChangeAspect="1"/>
          </p:cNvGrpSpPr>
          <p:nvPr/>
        </p:nvGrpSpPr>
        <p:grpSpPr>
          <a:xfrm>
            <a:off x="12173797" y="3490640"/>
            <a:ext cx="1472677" cy="1035445"/>
            <a:chOff x="1502273" y="2576434"/>
            <a:chExt cx="1035445" cy="1035445"/>
          </a:xfrm>
        </p:grpSpPr>
        <p:sp>
          <p:nvSpPr>
            <p:cNvPr id="15" name="Oval 14"/>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a:p>
          </p:txBody>
        </p:sp>
        <p:sp>
          <p:nvSpPr>
            <p:cNvPr id="16" name="TextBox 15"/>
            <p:cNvSpPr txBox="1"/>
            <p:nvPr/>
          </p:nvSpPr>
          <p:spPr>
            <a:xfrm>
              <a:off x="1502273" y="2709435"/>
              <a:ext cx="1035445" cy="769441"/>
            </a:xfrm>
            <a:prstGeom prst="rect">
              <a:avLst/>
            </a:prstGeom>
            <a:noFill/>
          </p:spPr>
          <p:txBody>
            <a:bodyPr wrap="square" rtlCol="0">
              <a:spAutoFit/>
            </a:bodyPr>
            <a:lstStyle/>
            <a:p>
              <a:pPr algn="ctr"/>
              <a:r>
                <a:rPr lang="en-US" sz="4400" b="1" dirty="0" smtClean="0">
                  <a:latin typeface="+mj-lt"/>
                  <a:cs typeface="Arial" panose="020B0604020202020204" pitchFamily="34" charset="0"/>
                </a:rPr>
                <a:t>2</a:t>
              </a:r>
              <a:endParaRPr lang="nl-NL" sz="4400" b="1" dirty="0">
                <a:latin typeface="+mj-lt"/>
                <a:cs typeface="Arial" panose="020B0604020202020204" pitchFamily="34" charset="0"/>
              </a:endParaRPr>
            </a:p>
          </p:txBody>
        </p:sp>
      </p:grpSp>
    </p:spTree>
    <p:extLst>
      <p:ext uri="{BB962C8B-B14F-4D97-AF65-F5344CB8AC3E}">
        <p14:creationId xmlns:p14="http://schemas.microsoft.com/office/powerpoint/2010/main" val="416418862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p:cSld name="BLANCO BULLETS">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7771" y="843460"/>
            <a:ext cx="12883036" cy="1346288"/>
          </a:xfrm>
          <a:prstGeom prst="rect">
            <a:avLst/>
          </a:prstGeom>
        </p:spPr>
        <p:txBody>
          <a:bodyPr anchor="t" anchorCtr="0">
            <a:noAutofit/>
          </a:bodyPr>
          <a:lstStyle>
            <a:lvl1pPr>
              <a:lnSpc>
                <a:spcPct val="80000"/>
              </a:lnSpc>
              <a:defRPr sz="5400" baseline="0"/>
            </a:lvl1pPr>
          </a:lstStyle>
          <a:p>
            <a:r>
              <a:rPr lang="en-US" dirty="0" err="1" smtClean="0"/>
              <a:t>Plaats</a:t>
            </a:r>
            <a:r>
              <a:rPr lang="en-US" dirty="0" smtClean="0"/>
              <a:t> </a:t>
            </a:r>
            <a:r>
              <a:rPr lang="en-US" dirty="0" err="1" smtClean="0"/>
              <a:t>titel</a:t>
            </a:r>
            <a:r>
              <a:rPr lang="en-US" dirty="0" smtClean="0"/>
              <a:t> </a:t>
            </a:r>
            <a:r>
              <a:rPr lang="en-US" dirty="0" err="1" smtClean="0"/>
              <a:t>hier</a:t>
            </a:r>
            <a:endParaRPr lang="en-US" dirty="0"/>
          </a:p>
        </p:txBody>
      </p:sp>
      <p:sp>
        <p:nvSpPr>
          <p:cNvPr id="4" name="Text Placeholder 3"/>
          <p:cNvSpPr>
            <a:spLocks noGrp="1"/>
          </p:cNvSpPr>
          <p:nvPr>
            <p:ph type="body" sz="quarter" idx="10"/>
          </p:nvPr>
        </p:nvSpPr>
        <p:spPr>
          <a:xfrm>
            <a:off x="1902169" y="2655980"/>
            <a:ext cx="11958638" cy="567054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a:p>
        </p:txBody>
      </p:sp>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31922" y="8785225"/>
            <a:ext cx="1876414" cy="591266"/>
          </a:xfrm>
          <a:prstGeom prst="rect">
            <a:avLst/>
          </a:prstGeom>
        </p:spPr>
      </p:pic>
    </p:spTree>
    <p:extLst>
      <p:ext uri="{BB962C8B-B14F-4D97-AF65-F5344CB8AC3E}">
        <p14:creationId xmlns:p14="http://schemas.microsoft.com/office/powerpoint/2010/main" val="2593542017"/>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p:cSld name="STANDAARD BULLETS">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7771" y="843460"/>
            <a:ext cx="12883036" cy="1346288"/>
          </a:xfrm>
          <a:prstGeom prst="rect">
            <a:avLst/>
          </a:prstGeom>
        </p:spPr>
        <p:txBody>
          <a:bodyPr anchor="t" anchorCtr="0">
            <a:noAutofit/>
          </a:bodyPr>
          <a:lstStyle>
            <a:lvl1pPr>
              <a:lnSpc>
                <a:spcPct val="80000"/>
              </a:lnSpc>
              <a:defRPr sz="5400" baseline="0"/>
            </a:lvl1pPr>
          </a:lstStyle>
          <a:p>
            <a:r>
              <a:rPr lang="en-US" dirty="0" err="1" smtClean="0"/>
              <a:t>Plaats</a:t>
            </a:r>
            <a:r>
              <a:rPr lang="en-US" dirty="0" smtClean="0"/>
              <a:t> </a:t>
            </a:r>
            <a:r>
              <a:rPr lang="en-US" dirty="0" err="1" smtClean="0"/>
              <a:t>titel</a:t>
            </a:r>
            <a:r>
              <a:rPr lang="en-US" dirty="0" smtClean="0"/>
              <a:t> </a:t>
            </a:r>
            <a:r>
              <a:rPr lang="en-US" dirty="0" err="1" smtClean="0"/>
              <a:t>hier</a:t>
            </a:r>
            <a:endParaRPr lang="en-US" dirty="0"/>
          </a:p>
        </p:txBody>
      </p:sp>
      <p:pic>
        <p:nvPicPr>
          <p:cNvPr id="24" name="Picture 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9505951"/>
            <a:ext cx="17340263" cy="247650"/>
          </a:xfrm>
          <a:prstGeom prst="rect">
            <a:avLst/>
          </a:prstGeom>
        </p:spPr>
      </p:pic>
      <p:sp>
        <p:nvSpPr>
          <p:cNvPr id="4" name="Text Placeholder 3"/>
          <p:cNvSpPr>
            <a:spLocks noGrp="1"/>
          </p:cNvSpPr>
          <p:nvPr>
            <p:ph type="body" sz="quarter" idx="10"/>
          </p:nvPr>
        </p:nvSpPr>
        <p:spPr>
          <a:xfrm>
            <a:off x="1917701" y="2603501"/>
            <a:ext cx="11942763" cy="57277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dirty="0"/>
          </a:p>
        </p:txBody>
      </p:sp>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31922" y="8785225"/>
            <a:ext cx="1876414" cy="591266"/>
          </a:xfrm>
          <a:prstGeom prst="rect">
            <a:avLst/>
          </a:prstGeom>
        </p:spPr>
      </p:pic>
    </p:spTree>
    <p:extLst>
      <p:ext uri="{BB962C8B-B14F-4D97-AF65-F5344CB8AC3E}">
        <p14:creationId xmlns:p14="http://schemas.microsoft.com/office/powerpoint/2010/main" val="1478113130"/>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p:cSld name="STANDAARD ALLEEN TITEL">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7771" y="843460"/>
            <a:ext cx="12883036" cy="1346288"/>
          </a:xfrm>
          <a:prstGeom prst="rect">
            <a:avLst/>
          </a:prstGeom>
        </p:spPr>
        <p:txBody>
          <a:bodyPr anchor="t" anchorCtr="0">
            <a:noAutofit/>
          </a:bodyPr>
          <a:lstStyle>
            <a:lvl1pPr>
              <a:lnSpc>
                <a:spcPct val="80000"/>
              </a:lnSpc>
              <a:defRPr sz="5400" baseline="0"/>
            </a:lvl1pPr>
          </a:lstStyle>
          <a:p>
            <a:r>
              <a:rPr lang="en-US" dirty="0" err="1" smtClean="0"/>
              <a:t>Plaats</a:t>
            </a:r>
            <a:r>
              <a:rPr lang="en-US" dirty="0" smtClean="0"/>
              <a:t> </a:t>
            </a:r>
            <a:r>
              <a:rPr lang="en-US" dirty="0" err="1" smtClean="0"/>
              <a:t>titel</a:t>
            </a:r>
            <a:r>
              <a:rPr lang="en-US" dirty="0" smtClean="0"/>
              <a:t> </a:t>
            </a:r>
            <a:r>
              <a:rPr lang="en-US" dirty="0" err="1" smtClean="0"/>
              <a:t>hier</a:t>
            </a:r>
            <a:endParaRPr lang="en-US" dirty="0"/>
          </a:p>
        </p:txBody>
      </p:sp>
      <p:pic>
        <p:nvPicPr>
          <p:cNvPr id="24" name="Picture 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9505951"/>
            <a:ext cx="17340263" cy="247650"/>
          </a:xfrm>
          <a:prstGeom prst="rect">
            <a:avLst/>
          </a:prstGeom>
        </p:spPr>
      </p:pic>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31922" y="8785225"/>
            <a:ext cx="1876414" cy="591266"/>
          </a:xfrm>
          <a:prstGeom prst="rect">
            <a:avLst/>
          </a:prstGeom>
        </p:spPr>
      </p:pic>
    </p:spTree>
    <p:extLst>
      <p:ext uri="{BB962C8B-B14F-4D97-AF65-F5344CB8AC3E}">
        <p14:creationId xmlns:p14="http://schemas.microsoft.com/office/powerpoint/2010/main" val="470123522"/>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HALLO WIT">
    <p:bg>
      <p:bgPr>
        <a:solidFill>
          <a:schemeClr val="tx1"/>
        </a:solid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9505951"/>
            <a:ext cx="17340263" cy="247650"/>
          </a:xfrm>
          <a:prstGeom prst="rect">
            <a:avLst/>
          </a:prstGeom>
        </p:spPr>
      </p:pic>
      <p:sp>
        <p:nvSpPr>
          <p:cNvPr id="10" name="Title 1"/>
          <p:cNvSpPr>
            <a:spLocks noGrp="1"/>
          </p:cNvSpPr>
          <p:nvPr>
            <p:ph type="title" hasCustomPrompt="1"/>
          </p:nvPr>
        </p:nvSpPr>
        <p:spPr>
          <a:xfrm>
            <a:off x="1192144" y="2571564"/>
            <a:ext cx="14955977" cy="1290587"/>
          </a:xfrm>
          <a:prstGeom prst="rect">
            <a:avLst/>
          </a:prstGeom>
        </p:spPr>
        <p:txBody>
          <a:bodyPr>
            <a:noAutofit/>
          </a:bodyPr>
          <a:lstStyle>
            <a:lvl1pPr algn="ctr">
              <a:defRPr sz="9500">
                <a:solidFill>
                  <a:schemeClr val="bg2"/>
                </a:solidFill>
              </a:defRPr>
            </a:lvl1pPr>
          </a:lstStyle>
          <a:p>
            <a:r>
              <a:rPr lang="en-US" dirty="0" smtClean="0"/>
              <a:t>HALLO</a:t>
            </a:r>
            <a:endParaRPr lang="en-US" dirty="0"/>
          </a:p>
        </p:txBody>
      </p:sp>
      <p:sp>
        <p:nvSpPr>
          <p:cNvPr id="11" name="Text Placeholder 9"/>
          <p:cNvSpPr>
            <a:spLocks noGrp="1"/>
          </p:cNvSpPr>
          <p:nvPr>
            <p:ph type="body" sz="quarter" idx="10" hasCustomPrompt="1"/>
          </p:nvPr>
        </p:nvSpPr>
        <p:spPr>
          <a:xfrm>
            <a:off x="1192144" y="3886218"/>
            <a:ext cx="14955977" cy="2707095"/>
          </a:xfrm>
          <a:prstGeom prst="rect">
            <a:avLst/>
          </a:prstGeom>
        </p:spPr>
        <p:txBody>
          <a:bodyPr/>
          <a:lstStyle>
            <a:lvl1pPr marL="0" indent="0" algn="ctr">
              <a:lnSpc>
                <a:spcPct val="100000"/>
              </a:lnSpc>
              <a:buNone/>
              <a:defRPr baseline="0">
                <a:solidFill>
                  <a:schemeClr val="bg1"/>
                </a:solidFill>
                <a:latin typeface="+mj-lt"/>
                <a:ea typeface="Arial Unicode MS" panose="020B0604020202020204" pitchFamily="34" charset="-128"/>
                <a:cs typeface="Arial Unicode MS" panose="020B0604020202020204" pitchFamily="34" charset="-128"/>
              </a:defRPr>
            </a:lvl1pPr>
          </a:lstStyle>
          <a:p>
            <a:pPr lvl="0"/>
            <a:r>
              <a:rPr lang="en-US" dirty="0" err="1" smtClean="0"/>
              <a:t>Voorstelpagina</a:t>
            </a:r>
            <a:r>
              <a:rPr lang="en-US" dirty="0" smtClean="0"/>
              <a:t/>
            </a:r>
            <a:br>
              <a:rPr lang="en-US" dirty="0" smtClean="0"/>
            </a:br>
            <a:r>
              <a:rPr lang="en-US" dirty="0" err="1" smtClean="0"/>
              <a:t>Naam</a:t>
            </a:r>
            <a:r>
              <a:rPr lang="en-US" dirty="0" smtClean="0"/>
              <a:t> </a:t>
            </a:r>
            <a:r>
              <a:rPr lang="en-US" dirty="0" err="1" smtClean="0"/>
              <a:t>Achternaam</a:t>
            </a:r>
            <a:r>
              <a:rPr lang="en-US" dirty="0" smtClean="0"/>
              <a:t/>
            </a:r>
            <a:br>
              <a:rPr lang="en-US" dirty="0" smtClean="0"/>
            </a:br>
            <a:r>
              <a:rPr lang="en-US" dirty="0" err="1" smtClean="0"/>
              <a:t>Bedrijf</a:t>
            </a:r>
            <a:r>
              <a:rPr lang="en-US" dirty="0" smtClean="0"/>
              <a:t>, </a:t>
            </a:r>
            <a:r>
              <a:rPr lang="en-US" dirty="0" err="1" smtClean="0"/>
              <a:t>functie</a:t>
            </a:r>
            <a:endParaRPr lang="en-US" dirty="0" smtClean="0"/>
          </a:p>
        </p:txBody>
      </p:sp>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31922" y="8785225"/>
            <a:ext cx="1876414" cy="591266"/>
          </a:xfrm>
          <a:prstGeom prst="rect">
            <a:avLst/>
          </a:prstGeom>
        </p:spPr>
      </p:pic>
    </p:spTree>
    <p:extLst>
      <p:ext uri="{BB962C8B-B14F-4D97-AF65-F5344CB8AC3E}">
        <p14:creationId xmlns:p14="http://schemas.microsoft.com/office/powerpoint/2010/main" val="1231439508"/>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p:cSld name="STANDAARD ALLEEN TITEL ZWAR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7771" y="843460"/>
            <a:ext cx="12883036" cy="1346288"/>
          </a:xfrm>
          <a:prstGeom prst="rect">
            <a:avLst/>
          </a:prstGeom>
        </p:spPr>
        <p:txBody>
          <a:bodyPr anchor="t" anchorCtr="0">
            <a:noAutofit/>
          </a:bodyPr>
          <a:lstStyle>
            <a:lvl1pPr>
              <a:lnSpc>
                <a:spcPct val="80000"/>
              </a:lnSpc>
              <a:defRPr sz="5400" baseline="0">
                <a:solidFill>
                  <a:schemeClr val="bg1"/>
                </a:solidFill>
              </a:defRPr>
            </a:lvl1pPr>
          </a:lstStyle>
          <a:p>
            <a:r>
              <a:rPr lang="en-US" dirty="0" err="1" smtClean="0"/>
              <a:t>Plaats</a:t>
            </a:r>
            <a:r>
              <a:rPr lang="en-US" dirty="0" smtClean="0"/>
              <a:t> </a:t>
            </a:r>
            <a:r>
              <a:rPr lang="en-US" dirty="0" err="1" smtClean="0"/>
              <a:t>titel</a:t>
            </a:r>
            <a:r>
              <a:rPr lang="en-US" dirty="0" smtClean="0"/>
              <a:t> </a:t>
            </a:r>
            <a:r>
              <a:rPr lang="en-US" dirty="0" err="1" smtClean="0"/>
              <a:t>hier</a:t>
            </a:r>
            <a:endParaRPr lang="en-US" dirty="0"/>
          </a:p>
        </p:txBody>
      </p:sp>
      <p:pic>
        <p:nvPicPr>
          <p:cNvPr id="24" name="Picture 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9505951"/>
            <a:ext cx="17340263" cy="247650"/>
          </a:xfrm>
          <a:prstGeom prst="rect">
            <a:avLst/>
          </a:prstGeom>
        </p:spPr>
      </p:pic>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31922" y="8800723"/>
            <a:ext cx="1876414" cy="591266"/>
          </a:xfrm>
          <a:prstGeom prst="rect">
            <a:avLst/>
          </a:prstGeom>
        </p:spPr>
      </p:pic>
    </p:spTree>
    <p:extLst>
      <p:ext uri="{BB962C8B-B14F-4D97-AF65-F5344CB8AC3E}">
        <p14:creationId xmlns:p14="http://schemas.microsoft.com/office/powerpoint/2010/main" val="1213173947"/>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p:cSld name="FOTO QUOT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2432473" y="0"/>
            <a:ext cx="7443764" cy="9753600"/>
          </a:xfrm>
          <a:prstGeom prst="rect">
            <a:avLst/>
          </a:prstGeom>
          <a:solidFill>
            <a:srgbClr val="0069B4">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2" tIns="45712" rIns="91422" bIns="45712" rtlCol="0" anchor="ctr"/>
          <a:lstStyle/>
          <a:p>
            <a:pPr algn="ctr"/>
            <a:endParaRPr lang="nl-NL" sz="1800"/>
          </a:p>
        </p:txBody>
      </p:sp>
      <p:sp>
        <p:nvSpPr>
          <p:cNvPr id="2" name="Rectangle 1"/>
          <p:cNvSpPr/>
          <p:nvPr/>
        </p:nvSpPr>
        <p:spPr>
          <a:xfrm>
            <a:off x="0" y="0"/>
            <a:ext cx="8793066" cy="9753600"/>
          </a:xfrm>
          <a:prstGeom prst="rect">
            <a:avLst/>
          </a:prstGeom>
          <a:solidFill>
            <a:srgbClr val="0069B4"/>
          </a:solidFill>
          <a:ln>
            <a:noFill/>
          </a:ln>
        </p:spPr>
        <p:style>
          <a:lnRef idx="2">
            <a:schemeClr val="accent1">
              <a:shade val="50000"/>
            </a:schemeClr>
          </a:lnRef>
          <a:fillRef idx="1">
            <a:schemeClr val="accent1"/>
          </a:fillRef>
          <a:effectRef idx="0">
            <a:schemeClr val="accent1"/>
          </a:effectRef>
          <a:fontRef idx="minor">
            <a:schemeClr val="lt1"/>
          </a:fontRef>
        </p:style>
        <p:txBody>
          <a:bodyPr lIns="91422" tIns="45712" rIns="91422" bIns="45712" rtlCol="0" anchor="ctr"/>
          <a:lstStyle/>
          <a:p>
            <a:pPr algn="ctr"/>
            <a:endParaRPr lang="nl-NL" sz="1800"/>
          </a:p>
        </p:txBody>
      </p:sp>
      <p:sp>
        <p:nvSpPr>
          <p:cNvPr id="23" name="Content Placeholder 3"/>
          <p:cNvSpPr>
            <a:spLocks noGrp="1"/>
          </p:cNvSpPr>
          <p:nvPr>
            <p:ph sz="half" idx="2" hasCustomPrompt="1"/>
          </p:nvPr>
        </p:nvSpPr>
        <p:spPr>
          <a:xfrm>
            <a:off x="2432473" y="0"/>
            <a:ext cx="3884445" cy="9753600"/>
          </a:xfrm>
          <a:prstGeom prst="rect">
            <a:avLst/>
          </a:prstGeom>
        </p:spPr>
        <p:txBody>
          <a:bodyPr anchor="ctr" anchorCtr="0">
            <a:noAutofit/>
          </a:bodyPr>
          <a:lstStyle>
            <a:lvl1pPr marL="0" indent="0" algn="ctr">
              <a:lnSpc>
                <a:spcPct val="120000"/>
              </a:lnSpc>
              <a:buNone/>
              <a:defRPr sz="3100" baseline="0">
                <a:solidFill>
                  <a:schemeClr val="bg1"/>
                </a:solidFill>
                <a:latin typeface="+mj-lt"/>
                <a:ea typeface="Arial Unicode MS" panose="020B0604020202020204" pitchFamily="34" charset="-128"/>
                <a:cs typeface="Arial" panose="020B0604020202020204" pitchFamily="34" charset="0"/>
              </a:defRPr>
            </a:lvl1pPr>
          </a:lstStyle>
          <a:p>
            <a:r>
              <a:rPr lang="nl-NL" dirty="0" smtClean="0"/>
              <a:t>Centreer deze tekst altijd in het midden van het grootste kleurvlak</a:t>
            </a:r>
            <a:endParaRPr lang="nl-NL" dirty="0"/>
          </a:p>
        </p:txBody>
      </p:sp>
    </p:spTree>
    <p:extLst>
      <p:ext uri="{BB962C8B-B14F-4D97-AF65-F5344CB8AC3E}">
        <p14:creationId xmlns:p14="http://schemas.microsoft.com/office/powerpoint/2010/main" val="1484454305"/>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p:cSld name="1_FOTO QUOT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2432473" y="0"/>
            <a:ext cx="7443764" cy="9753600"/>
          </a:xfrm>
          <a:prstGeom prst="rect">
            <a:avLst/>
          </a:prstGeom>
          <a:solidFill>
            <a:schemeClr val="accent6">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2" tIns="45712" rIns="91422" bIns="45712" rtlCol="0" anchor="ctr"/>
          <a:lstStyle/>
          <a:p>
            <a:pPr algn="ctr"/>
            <a:endParaRPr lang="nl-NL" sz="1800"/>
          </a:p>
        </p:txBody>
      </p:sp>
      <p:sp>
        <p:nvSpPr>
          <p:cNvPr id="2" name="Rectangle 1"/>
          <p:cNvSpPr/>
          <p:nvPr/>
        </p:nvSpPr>
        <p:spPr>
          <a:xfrm>
            <a:off x="0" y="0"/>
            <a:ext cx="8793066" cy="97536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91422" tIns="45712" rIns="91422" bIns="45712" rtlCol="0" anchor="ctr"/>
          <a:lstStyle/>
          <a:p>
            <a:pPr algn="ctr"/>
            <a:endParaRPr lang="nl-NL" sz="1800"/>
          </a:p>
        </p:txBody>
      </p:sp>
      <p:sp>
        <p:nvSpPr>
          <p:cNvPr id="23" name="Content Placeholder 3"/>
          <p:cNvSpPr>
            <a:spLocks noGrp="1"/>
          </p:cNvSpPr>
          <p:nvPr>
            <p:ph sz="half" idx="2" hasCustomPrompt="1"/>
          </p:nvPr>
        </p:nvSpPr>
        <p:spPr>
          <a:xfrm>
            <a:off x="2432473" y="0"/>
            <a:ext cx="3884445" cy="9753600"/>
          </a:xfrm>
          <a:prstGeom prst="rect">
            <a:avLst/>
          </a:prstGeom>
        </p:spPr>
        <p:txBody>
          <a:bodyPr anchor="ctr" anchorCtr="0">
            <a:noAutofit/>
          </a:bodyPr>
          <a:lstStyle>
            <a:lvl1pPr marL="0" indent="0" algn="ctr">
              <a:lnSpc>
                <a:spcPct val="120000"/>
              </a:lnSpc>
              <a:buNone/>
              <a:defRPr sz="3100" baseline="0">
                <a:solidFill>
                  <a:schemeClr val="bg1"/>
                </a:solidFill>
                <a:latin typeface="+mj-lt"/>
                <a:ea typeface="Arial Unicode MS" panose="020B0604020202020204" pitchFamily="34" charset="-128"/>
                <a:cs typeface="Arial" panose="020B0604020202020204" pitchFamily="34" charset="0"/>
              </a:defRPr>
            </a:lvl1pPr>
          </a:lstStyle>
          <a:p>
            <a:r>
              <a:rPr lang="nl-NL" dirty="0" smtClean="0"/>
              <a:t>Centreer deze tekst altijd in het midden van het grootste kleurvlak</a:t>
            </a:r>
            <a:endParaRPr lang="nl-NL" dirty="0"/>
          </a:p>
        </p:txBody>
      </p:sp>
    </p:spTree>
    <p:extLst>
      <p:ext uri="{BB962C8B-B14F-4D97-AF65-F5344CB8AC3E}">
        <p14:creationId xmlns:p14="http://schemas.microsoft.com/office/powerpoint/2010/main" val="3085319651"/>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p:cSld name="2_FOTO QUOT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2432473" y="0"/>
            <a:ext cx="7443764" cy="9753600"/>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2" tIns="45712" rIns="91422" bIns="45712" rtlCol="0" anchor="ctr"/>
          <a:lstStyle/>
          <a:p>
            <a:pPr algn="ctr"/>
            <a:endParaRPr lang="nl-NL" sz="1800"/>
          </a:p>
        </p:txBody>
      </p:sp>
      <p:sp>
        <p:nvSpPr>
          <p:cNvPr id="2" name="Rectangle 1"/>
          <p:cNvSpPr/>
          <p:nvPr/>
        </p:nvSpPr>
        <p:spPr>
          <a:xfrm>
            <a:off x="0" y="0"/>
            <a:ext cx="8793066" cy="97536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91422" tIns="45712" rIns="91422" bIns="45712" rtlCol="0" anchor="ctr"/>
          <a:lstStyle/>
          <a:p>
            <a:pPr algn="ctr"/>
            <a:endParaRPr lang="nl-NL" sz="1800"/>
          </a:p>
        </p:txBody>
      </p:sp>
      <p:sp>
        <p:nvSpPr>
          <p:cNvPr id="23" name="Content Placeholder 3"/>
          <p:cNvSpPr>
            <a:spLocks noGrp="1"/>
          </p:cNvSpPr>
          <p:nvPr>
            <p:ph sz="half" idx="2" hasCustomPrompt="1"/>
          </p:nvPr>
        </p:nvSpPr>
        <p:spPr>
          <a:xfrm>
            <a:off x="2432473" y="0"/>
            <a:ext cx="3884445" cy="9753600"/>
          </a:xfrm>
          <a:prstGeom prst="rect">
            <a:avLst/>
          </a:prstGeom>
        </p:spPr>
        <p:txBody>
          <a:bodyPr anchor="ctr" anchorCtr="0">
            <a:noAutofit/>
          </a:bodyPr>
          <a:lstStyle>
            <a:lvl1pPr marL="0" indent="0" algn="ctr">
              <a:lnSpc>
                <a:spcPct val="120000"/>
              </a:lnSpc>
              <a:buNone/>
              <a:defRPr sz="3100" baseline="0">
                <a:solidFill>
                  <a:schemeClr val="bg1"/>
                </a:solidFill>
                <a:latin typeface="+mj-lt"/>
                <a:ea typeface="Arial Unicode MS" panose="020B0604020202020204" pitchFamily="34" charset="-128"/>
                <a:cs typeface="Arial" panose="020B0604020202020204" pitchFamily="34" charset="0"/>
              </a:defRPr>
            </a:lvl1pPr>
          </a:lstStyle>
          <a:p>
            <a:r>
              <a:rPr lang="nl-NL" dirty="0" smtClean="0"/>
              <a:t>Centreer deze tekst altijd in het midden van het grootste kleurvlak</a:t>
            </a:r>
            <a:endParaRPr lang="nl-NL" dirty="0"/>
          </a:p>
        </p:txBody>
      </p:sp>
    </p:spTree>
    <p:extLst>
      <p:ext uri="{BB962C8B-B14F-4D97-AF65-F5344CB8AC3E}">
        <p14:creationId xmlns:p14="http://schemas.microsoft.com/office/powerpoint/2010/main" val="809960425"/>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p:cSld name="3_FOTO QUOT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2432473" y="0"/>
            <a:ext cx="7443764" cy="9753600"/>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2" tIns="45712" rIns="91422" bIns="45712" rtlCol="0" anchor="ctr"/>
          <a:lstStyle/>
          <a:p>
            <a:pPr algn="ctr"/>
            <a:endParaRPr lang="nl-NL" sz="1800"/>
          </a:p>
        </p:txBody>
      </p:sp>
      <p:sp>
        <p:nvSpPr>
          <p:cNvPr id="2" name="Rectangle 1"/>
          <p:cNvSpPr/>
          <p:nvPr/>
        </p:nvSpPr>
        <p:spPr>
          <a:xfrm>
            <a:off x="0" y="0"/>
            <a:ext cx="8793066" cy="9753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91422" tIns="45712" rIns="91422" bIns="45712" rtlCol="0" anchor="ctr"/>
          <a:lstStyle/>
          <a:p>
            <a:pPr algn="ctr"/>
            <a:endParaRPr lang="nl-NL" sz="1800"/>
          </a:p>
        </p:txBody>
      </p:sp>
      <p:sp>
        <p:nvSpPr>
          <p:cNvPr id="23" name="Content Placeholder 3"/>
          <p:cNvSpPr>
            <a:spLocks noGrp="1"/>
          </p:cNvSpPr>
          <p:nvPr>
            <p:ph sz="half" idx="2" hasCustomPrompt="1"/>
          </p:nvPr>
        </p:nvSpPr>
        <p:spPr>
          <a:xfrm>
            <a:off x="2432473" y="0"/>
            <a:ext cx="3884445" cy="9753600"/>
          </a:xfrm>
          <a:prstGeom prst="rect">
            <a:avLst/>
          </a:prstGeom>
        </p:spPr>
        <p:txBody>
          <a:bodyPr anchor="ctr" anchorCtr="0">
            <a:noAutofit/>
          </a:bodyPr>
          <a:lstStyle>
            <a:lvl1pPr marL="0" indent="0" algn="ctr">
              <a:lnSpc>
                <a:spcPct val="120000"/>
              </a:lnSpc>
              <a:buNone/>
              <a:defRPr sz="3100" baseline="0">
                <a:solidFill>
                  <a:schemeClr val="bg1"/>
                </a:solidFill>
                <a:latin typeface="+mj-lt"/>
                <a:ea typeface="Arial Unicode MS" panose="020B0604020202020204" pitchFamily="34" charset="-128"/>
                <a:cs typeface="Arial" panose="020B0604020202020204" pitchFamily="34" charset="0"/>
              </a:defRPr>
            </a:lvl1pPr>
          </a:lstStyle>
          <a:p>
            <a:r>
              <a:rPr lang="nl-NL" dirty="0" smtClean="0"/>
              <a:t>Centreer deze tekst altijd in het midden van het grootste kleurvlak</a:t>
            </a:r>
            <a:endParaRPr lang="nl-NL" dirty="0"/>
          </a:p>
        </p:txBody>
      </p:sp>
    </p:spTree>
    <p:extLst>
      <p:ext uri="{BB962C8B-B14F-4D97-AF65-F5344CB8AC3E}">
        <p14:creationId xmlns:p14="http://schemas.microsoft.com/office/powerpoint/2010/main" val="257233333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p:cSld name="4_FOTO QUOT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2432473" y="0"/>
            <a:ext cx="7443764" cy="9753600"/>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2" tIns="45712" rIns="91422" bIns="45712" rtlCol="0" anchor="ctr"/>
          <a:lstStyle/>
          <a:p>
            <a:pPr algn="ctr"/>
            <a:endParaRPr lang="nl-NL" sz="1800"/>
          </a:p>
        </p:txBody>
      </p:sp>
      <p:sp>
        <p:nvSpPr>
          <p:cNvPr id="2" name="Rectangle 1"/>
          <p:cNvSpPr/>
          <p:nvPr/>
        </p:nvSpPr>
        <p:spPr>
          <a:xfrm>
            <a:off x="0" y="0"/>
            <a:ext cx="8793066" cy="9753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22" tIns="45712" rIns="91422" bIns="45712" rtlCol="0" anchor="ctr"/>
          <a:lstStyle/>
          <a:p>
            <a:pPr algn="ctr"/>
            <a:endParaRPr lang="nl-NL" sz="1800"/>
          </a:p>
        </p:txBody>
      </p:sp>
      <p:sp>
        <p:nvSpPr>
          <p:cNvPr id="23" name="Content Placeholder 3"/>
          <p:cNvSpPr>
            <a:spLocks noGrp="1"/>
          </p:cNvSpPr>
          <p:nvPr>
            <p:ph sz="half" idx="2" hasCustomPrompt="1"/>
          </p:nvPr>
        </p:nvSpPr>
        <p:spPr>
          <a:xfrm>
            <a:off x="2432473" y="0"/>
            <a:ext cx="3884445" cy="9753600"/>
          </a:xfrm>
          <a:prstGeom prst="rect">
            <a:avLst/>
          </a:prstGeom>
        </p:spPr>
        <p:txBody>
          <a:bodyPr anchor="ctr" anchorCtr="0">
            <a:noAutofit/>
          </a:bodyPr>
          <a:lstStyle>
            <a:lvl1pPr marL="0" indent="0" algn="ctr">
              <a:lnSpc>
                <a:spcPct val="120000"/>
              </a:lnSpc>
              <a:buNone/>
              <a:defRPr sz="3100" baseline="0">
                <a:solidFill>
                  <a:schemeClr val="bg1"/>
                </a:solidFill>
                <a:latin typeface="+mj-lt"/>
                <a:ea typeface="Arial Unicode MS" panose="020B0604020202020204" pitchFamily="34" charset="-128"/>
                <a:cs typeface="Arial" panose="020B0604020202020204" pitchFamily="34" charset="0"/>
              </a:defRPr>
            </a:lvl1pPr>
          </a:lstStyle>
          <a:p>
            <a:r>
              <a:rPr lang="nl-NL" dirty="0" smtClean="0"/>
              <a:t>Centreer deze tekst altijd in het midden van het grootste kleurvlak</a:t>
            </a:r>
            <a:endParaRPr lang="nl-NL" dirty="0"/>
          </a:p>
        </p:txBody>
      </p:sp>
    </p:spTree>
    <p:extLst>
      <p:ext uri="{BB962C8B-B14F-4D97-AF65-F5344CB8AC3E}">
        <p14:creationId xmlns:p14="http://schemas.microsoft.com/office/powerpoint/2010/main" val="3419182223"/>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p:cSld name="5_FOTO QUOT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2432473" y="0"/>
            <a:ext cx="7443764" cy="975360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2" tIns="45712" rIns="91422" bIns="45712" rtlCol="0" anchor="ctr"/>
          <a:lstStyle/>
          <a:p>
            <a:pPr algn="ctr"/>
            <a:endParaRPr lang="nl-NL" sz="1800"/>
          </a:p>
        </p:txBody>
      </p:sp>
      <p:sp>
        <p:nvSpPr>
          <p:cNvPr id="2" name="Rectangle 1"/>
          <p:cNvSpPr/>
          <p:nvPr/>
        </p:nvSpPr>
        <p:spPr>
          <a:xfrm>
            <a:off x="0" y="0"/>
            <a:ext cx="8793066" cy="9753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2" tIns="45712" rIns="91422" bIns="45712" rtlCol="0" anchor="ctr"/>
          <a:lstStyle/>
          <a:p>
            <a:pPr algn="ctr"/>
            <a:endParaRPr lang="nl-NL" sz="1800"/>
          </a:p>
        </p:txBody>
      </p:sp>
      <p:sp>
        <p:nvSpPr>
          <p:cNvPr id="23" name="Content Placeholder 3"/>
          <p:cNvSpPr>
            <a:spLocks noGrp="1"/>
          </p:cNvSpPr>
          <p:nvPr>
            <p:ph sz="half" idx="2" hasCustomPrompt="1"/>
          </p:nvPr>
        </p:nvSpPr>
        <p:spPr>
          <a:xfrm>
            <a:off x="2432473" y="0"/>
            <a:ext cx="3884445" cy="9753600"/>
          </a:xfrm>
          <a:prstGeom prst="rect">
            <a:avLst/>
          </a:prstGeom>
        </p:spPr>
        <p:txBody>
          <a:bodyPr anchor="ctr" anchorCtr="0">
            <a:noAutofit/>
          </a:bodyPr>
          <a:lstStyle>
            <a:lvl1pPr marL="0" indent="0" algn="ctr">
              <a:lnSpc>
                <a:spcPct val="120000"/>
              </a:lnSpc>
              <a:buNone/>
              <a:defRPr sz="3100" baseline="0">
                <a:solidFill>
                  <a:schemeClr val="bg1"/>
                </a:solidFill>
                <a:latin typeface="+mj-lt"/>
                <a:ea typeface="Arial Unicode MS" panose="020B0604020202020204" pitchFamily="34" charset="-128"/>
                <a:cs typeface="Arial" panose="020B0604020202020204" pitchFamily="34" charset="0"/>
              </a:defRPr>
            </a:lvl1pPr>
          </a:lstStyle>
          <a:p>
            <a:r>
              <a:rPr lang="nl-NL" dirty="0" smtClean="0"/>
              <a:t>Centreer deze tekst altijd in het midden van het grootste kleurvlak</a:t>
            </a:r>
            <a:endParaRPr lang="nl-NL" dirty="0"/>
          </a:p>
        </p:txBody>
      </p:sp>
    </p:spTree>
    <p:extLst>
      <p:ext uri="{BB962C8B-B14F-4D97-AF65-F5344CB8AC3E}">
        <p14:creationId xmlns:p14="http://schemas.microsoft.com/office/powerpoint/2010/main" val="3811843314"/>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p:cSld name="6_FOTO QUOT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2432473" y="0"/>
            <a:ext cx="7443764" cy="9753600"/>
          </a:xfrm>
          <a:prstGeom prst="rect">
            <a:avLst/>
          </a:prstGeom>
          <a:solidFill>
            <a:srgbClr val="00A9C7">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2" tIns="45712" rIns="91422" bIns="45712" rtlCol="0" anchor="ctr"/>
          <a:lstStyle/>
          <a:p>
            <a:pPr algn="ctr"/>
            <a:endParaRPr lang="nl-NL" sz="1800"/>
          </a:p>
        </p:txBody>
      </p:sp>
      <p:sp>
        <p:nvSpPr>
          <p:cNvPr id="2" name="Rectangle 1"/>
          <p:cNvSpPr/>
          <p:nvPr/>
        </p:nvSpPr>
        <p:spPr>
          <a:xfrm>
            <a:off x="0" y="0"/>
            <a:ext cx="8793066" cy="9753600"/>
          </a:xfrm>
          <a:prstGeom prst="rect">
            <a:avLst/>
          </a:prstGeom>
          <a:solidFill>
            <a:srgbClr val="00A9C7"/>
          </a:solidFill>
          <a:ln>
            <a:noFill/>
          </a:ln>
        </p:spPr>
        <p:style>
          <a:lnRef idx="2">
            <a:schemeClr val="accent1">
              <a:shade val="50000"/>
            </a:schemeClr>
          </a:lnRef>
          <a:fillRef idx="1">
            <a:schemeClr val="accent1"/>
          </a:fillRef>
          <a:effectRef idx="0">
            <a:schemeClr val="accent1"/>
          </a:effectRef>
          <a:fontRef idx="minor">
            <a:schemeClr val="lt1"/>
          </a:fontRef>
        </p:style>
        <p:txBody>
          <a:bodyPr lIns="91422" tIns="45712" rIns="91422" bIns="45712" rtlCol="0" anchor="ctr"/>
          <a:lstStyle/>
          <a:p>
            <a:pPr algn="ctr"/>
            <a:endParaRPr lang="nl-NL" sz="1800"/>
          </a:p>
        </p:txBody>
      </p:sp>
      <p:sp>
        <p:nvSpPr>
          <p:cNvPr id="23" name="Content Placeholder 3"/>
          <p:cNvSpPr>
            <a:spLocks noGrp="1"/>
          </p:cNvSpPr>
          <p:nvPr>
            <p:ph sz="half" idx="2" hasCustomPrompt="1"/>
          </p:nvPr>
        </p:nvSpPr>
        <p:spPr>
          <a:xfrm>
            <a:off x="2432473" y="0"/>
            <a:ext cx="3884445" cy="9753600"/>
          </a:xfrm>
          <a:prstGeom prst="rect">
            <a:avLst/>
          </a:prstGeom>
        </p:spPr>
        <p:txBody>
          <a:bodyPr anchor="ctr" anchorCtr="0">
            <a:noAutofit/>
          </a:bodyPr>
          <a:lstStyle>
            <a:lvl1pPr marL="0" indent="0" algn="ctr">
              <a:lnSpc>
                <a:spcPct val="120000"/>
              </a:lnSpc>
              <a:buNone/>
              <a:defRPr sz="3100" baseline="0">
                <a:solidFill>
                  <a:schemeClr val="bg1"/>
                </a:solidFill>
                <a:latin typeface="+mj-lt"/>
                <a:ea typeface="Arial Unicode MS" panose="020B0604020202020204" pitchFamily="34" charset="-128"/>
                <a:cs typeface="Arial" panose="020B0604020202020204" pitchFamily="34" charset="0"/>
              </a:defRPr>
            </a:lvl1pPr>
          </a:lstStyle>
          <a:p>
            <a:r>
              <a:rPr lang="nl-NL" dirty="0" smtClean="0"/>
              <a:t>Centreer deze tekst altijd in het midden van het grootste kleurvlak</a:t>
            </a:r>
            <a:endParaRPr lang="nl-NL" dirty="0"/>
          </a:p>
        </p:txBody>
      </p:sp>
    </p:spTree>
    <p:extLst>
      <p:ext uri="{BB962C8B-B14F-4D97-AF65-F5344CB8AC3E}">
        <p14:creationId xmlns:p14="http://schemas.microsoft.com/office/powerpoint/2010/main" val="230416783"/>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p:cSld name="1_FOTO QUOT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7440447" y="0"/>
            <a:ext cx="7443764" cy="9753600"/>
          </a:xfrm>
          <a:prstGeom prst="rect">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2" tIns="45712" rIns="91422" bIns="45712" rtlCol="0" anchor="ctr"/>
          <a:lstStyle/>
          <a:p>
            <a:pPr algn="ctr"/>
            <a:endParaRPr lang="nl-NL" sz="1800"/>
          </a:p>
        </p:txBody>
      </p:sp>
      <p:sp>
        <p:nvSpPr>
          <p:cNvPr id="2" name="Rectangle 1"/>
          <p:cNvSpPr/>
          <p:nvPr/>
        </p:nvSpPr>
        <p:spPr>
          <a:xfrm>
            <a:off x="8547197" y="0"/>
            <a:ext cx="8793066" cy="97536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91422" tIns="45712" rIns="91422" bIns="45712" rtlCol="0" anchor="ctr"/>
          <a:lstStyle/>
          <a:p>
            <a:pPr algn="ctr"/>
            <a:endParaRPr lang="nl-NL" sz="1800"/>
          </a:p>
        </p:txBody>
      </p:sp>
      <p:sp>
        <p:nvSpPr>
          <p:cNvPr id="23" name="Content Placeholder 3"/>
          <p:cNvSpPr>
            <a:spLocks noGrp="1"/>
          </p:cNvSpPr>
          <p:nvPr>
            <p:ph sz="half" idx="2" hasCustomPrompt="1"/>
          </p:nvPr>
        </p:nvSpPr>
        <p:spPr>
          <a:xfrm>
            <a:off x="11071063" y="0"/>
            <a:ext cx="3884445" cy="9753600"/>
          </a:xfrm>
          <a:prstGeom prst="rect">
            <a:avLst/>
          </a:prstGeom>
        </p:spPr>
        <p:txBody>
          <a:bodyPr anchor="ctr" anchorCtr="0">
            <a:noAutofit/>
          </a:bodyPr>
          <a:lstStyle>
            <a:lvl1pPr marL="0" indent="0" algn="ctr">
              <a:lnSpc>
                <a:spcPct val="120000"/>
              </a:lnSpc>
              <a:buNone/>
              <a:defRPr sz="3100" baseline="0">
                <a:solidFill>
                  <a:schemeClr val="bg1"/>
                </a:solidFill>
                <a:latin typeface="+mj-lt"/>
                <a:ea typeface="Arial Unicode MS" panose="020B0604020202020204" pitchFamily="34" charset="-128"/>
                <a:cs typeface="Arial" panose="020B0604020202020204" pitchFamily="34" charset="0"/>
              </a:defRPr>
            </a:lvl1pPr>
          </a:lstStyle>
          <a:p>
            <a:r>
              <a:rPr lang="nl-NL" dirty="0" smtClean="0"/>
              <a:t>Centreer deze tekst altijd in het midden van het grootste kleurvlak</a:t>
            </a:r>
            <a:endParaRPr lang="nl-NL" dirty="0"/>
          </a:p>
        </p:txBody>
      </p:sp>
    </p:spTree>
    <p:extLst>
      <p:ext uri="{BB962C8B-B14F-4D97-AF65-F5344CB8AC3E}">
        <p14:creationId xmlns:p14="http://schemas.microsoft.com/office/powerpoint/2010/main" val="3610139322"/>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p:cSld name="2_FOTO QUOT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7440447" y="0"/>
            <a:ext cx="7443764" cy="9753600"/>
          </a:xfrm>
          <a:prstGeom prst="rect">
            <a:avLst/>
          </a:prstGeom>
          <a:solidFill>
            <a:schemeClr val="accent6">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2" tIns="45712" rIns="91422" bIns="45712" rtlCol="0" anchor="ctr"/>
          <a:lstStyle/>
          <a:p>
            <a:pPr algn="ctr"/>
            <a:endParaRPr lang="nl-NL" sz="1800"/>
          </a:p>
        </p:txBody>
      </p:sp>
      <p:sp>
        <p:nvSpPr>
          <p:cNvPr id="2" name="Rectangle 1"/>
          <p:cNvSpPr/>
          <p:nvPr/>
        </p:nvSpPr>
        <p:spPr>
          <a:xfrm>
            <a:off x="8547197" y="0"/>
            <a:ext cx="8793066" cy="97536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91422" tIns="45712" rIns="91422" bIns="45712" rtlCol="0" anchor="ctr"/>
          <a:lstStyle/>
          <a:p>
            <a:pPr algn="ctr"/>
            <a:endParaRPr lang="nl-NL" sz="1800"/>
          </a:p>
        </p:txBody>
      </p:sp>
      <p:sp>
        <p:nvSpPr>
          <p:cNvPr id="23" name="Content Placeholder 3"/>
          <p:cNvSpPr>
            <a:spLocks noGrp="1"/>
          </p:cNvSpPr>
          <p:nvPr>
            <p:ph sz="half" idx="2" hasCustomPrompt="1"/>
          </p:nvPr>
        </p:nvSpPr>
        <p:spPr>
          <a:xfrm>
            <a:off x="11071063" y="0"/>
            <a:ext cx="3884445" cy="9753600"/>
          </a:xfrm>
          <a:prstGeom prst="rect">
            <a:avLst/>
          </a:prstGeom>
        </p:spPr>
        <p:txBody>
          <a:bodyPr anchor="ctr" anchorCtr="0">
            <a:noAutofit/>
          </a:bodyPr>
          <a:lstStyle>
            <a:lvl1pPr marL="0" indent="0" algn="ctr">
              <a:lnSpc>
                <a:spcPct val="120000"/>
              </a:lnSpc>
              <a:buNone/>
              <a:defRPr sz="3100" baseline="0">
                <a:solidFill>
                  <a:schemeClr val="bg1"/>
                </a:solidFill>
                <a:latin typeface="+mj-lt"/>
                <a:ea typeface="Arial Unicode MS" panose="020B0604020202020204" pitchFamily="34" charset="-128"/>
                <a:cs typeface="Arial" panose="020B0604020202020204" pitchFamily="34" charset="0"/>
              </a:defRPr>
            </a:lvl1pPr>
          </a:lstStyle>
          <a:p>
            <a:r>
              <a:rPr lang="nl-NL" dirty="0" smtClean="0"/>
              <a:t>Centreer deze tekst altijd in het midden van het grootste kleurvlak</a:t>
            </a:r>
            <a:endParaRPr lang="nl-NL" dirty="0"/>
          </a:p>
        </p:txBody>
      </p:sp>
    </p:spTree>
    <p:extLst>
      <p:ext uri="{BB962C8B-B14F-4D97-AF65-F5344CB8AC3E}">
        <p14:creationId xmlns:p14="http://schemas.microsoft.com/office/powerpoint/2010/main" val="1982276112"/>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AGENDA BLOKKE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7770" y="843460"/>
            <a:ext cx="14955977" cy="1450560"/>
          </a:xfrm>
          <a:prstGeom prst="rect">
            <a:avLst/>
          </a:prstGeom>
        </p:spPr>
        <p:txBody>
          <a:bodyPr anchor="t" anchorCtr="0">
            <a:noAutofit/>
          </a:bodyPr>
          <a:lstStyle>
            <a:lvl1pPr>
              <a:defRPr sz="6500" baseline="0"/>
            </a:lvl1pPr>
          </a:lstStyle>
          <a:p>
            <a:r>
              <a:rPr lang="en-US" dirty="0" err="1" smtClean="0"/>
              <a:t>Luxe</a:t>
            </a:r>
            <a:r>
              <a:rPr lang="en-US" dirty="0" smtClean="0"/>
              <a:t> agenda - </a:t>
            </a:r>
            <a:r>
              <a:rPr lang="en-US" dirty="0" err="1" smtClean="0"/>
              <a:t>Titel</a:t>
            </a:r>
            <a:endParaRPr lang="en-US" dirty="0"/>
          </a:p>
        </p:txBody>
      </p:sp>
      <p:sp>
        <p:nvSpPr>
          <p:cNvPr id="3" name="Text Placeholder 2"/>
          <p:cNvSpPr>
            <a:spLocks noGrp="1"/>
          </p:cNvSpPr>
          <p:nvPr>
            <p:ph type="body" idx="1" hasCustomPrompt="1"/>
          </p:nvPr>
        </p:nvSpPr>
        <p:spPr>
          <a:xfrm>
            <a:off x="205346" y="2842739"/>
            <a:ext cx="5293345" cy="1825283"/>
          </a:xfrm>
          <a:prstGeom prst="rect">
            <a:avLst/>
          </a:prstGeom>
        </p:spPr>
        <p:txBody>
          <a:bodyPr/>
          <a:lstStyle>
            <a:lvl1pPr marL="0" indent="0">
              <a:buNone/>
              <a:defRPr sz="3100" b="1" cap="all" baseline="0">
                <a:solidFill>
                  <a:schemeClr val="tx1"/>
                </a:solidFill>
              </a:defRPr>
            </a:lvl1pPr>
            <a:lvl2pPr marL="609490" indent="0">
              <a:buNone/>
              <a:defRPr sz="2700">
                <a:solidFill>
                  <a:schemeClr val="tx1">
                    <a:tint val="75000"/>
                  </a:schemeClr>
                </a:solidFill>
              </a:defRPr>
            </a:lvl2pPr>
            <a:lvl3pPr marL="1218978" indent="0">
              <a:buNone/>
              <a:defRPr sz="2400">
                <a:solidFill>
                  <a:schemeClr val="tx1">
                    <a:tint val="75000"/>
                  </a:schemeClr>
                </a:solidFill>
              </a:defRPr>
            </a:lvl3pPr>
            <a:lvl4pPr marL="1828467" indent="0">
              <a:buNone/>
              <a:defRPr sz="2100">
                <a:solidFill>
                  <a:schemeClr val="tx1">
                    <a:tint val="75000"/>
                  </a:schemeClr>
                </a:solidFill>
              </a:defRPr>
            </a:lvl4pPr>
            <a:lvl5pPr marL="2437957" indent="0">
              <a:buNone/>
              <a:defRPr sz="2100">
                <a:solidFill>
                  <a:schemeClr val="tx1">
                    <a:tint val="75000"/>
                  </a:schemeClr>
                </a:solidFill>
              </a:defRPr>
            </a:lvl5pPr>
            <a:lvl6pPr marL="3047445" indent="0">
              <a:buNone/>
              <a:defRPr sz="2100">
                <a:solidFill>
                  <a:schemeClr val="tx1">
                    <a:tint val="75000"/>
                  </a:schemeClr>
                </a:solidFill>
              </a:defRPr>
            </a:lvl6pPr>
            <a:lvl7pPr marL="3656935" indent="0">
              <a:buNone/>
              <a:defRPr sz="2100">
                <a:solidFill>
                  <a:schemeClr val="tx1">
                    <a:tint val="75000"/>
                  </a:schemeClr>
                </a:solidFill>
              </a:defRPr>
            </a:lvl7pPr>
            <a:lvl8pPr marL="4266423" indent="0">
              <a:buNone/>
              <a:defRPr sz="2100">
                <a:solidFill>
                  <a:schemeClr val="tx1">
                    <a:tint val="75000"/>
                  </a:schemeClr>
                </a:solidFill>
              </a:defRPr>
            </a:lvl8pPr>
            <a:lvl9pPr marL="4875913" indent="0">
              <a:buNone/>
              <a:defRPr sz="2100">
                <a:solidFill>
                  <a:schemeClr val="tx1">
                    <a:tint val="75000"/>
                  </a:schemeClr>
                </a:solidFill>
              </a:defRPr>
            </a:lvl9pPr>
          </a:lstStyle>
          <a:p>
            <a:pPr lvl="0"/>
            <a:r>
              <a:rPr lang="en-US" dirty="0" err="1" smtClean="0"/>
              <a:t>Agendapunt</a:t>
            </a:r>
            <a:r>
              <a:rPr lang="en-US" dirty="0" smtClean="0"/>
              <a:t> 1</a:t>
            </a:r>
          </a:p>
        </p:txBody>
      </p:sp>
      <p:sp>
        <p:nvSpPr>
          <p:cNvPr id="19" name="Text Placeholder 2"/>
          <p:cNvSpPr>
            <a:spLocks noGrp="1"/>
          </p:cNvSpPr>
          <p:nvPr>
            <p:ph type="body" idx="10" hasCustomPrompt="1"/>
          </p:nvPr>
        </p:nvSpPr>
        <p:spPr>
          <a:xfrm>
            <a:off x="6012659" y="2842739"/>
            <a:ext cx="5293345" cy="1825283"/>
          </a:xfrm>
          <a:prstGeom prst="rect">
            <a:avLst/>
          </a:prstGeom>
        </p:spPr>
        <p:txBody>
          <a:bodyPr/>
          <a:lstStyle>
            <a:lvl1pPr marL="0" indent="0">
              <a:buNone/>
              <a:defRPr sz="3100" b="1" cap="all" baseline="0">
                <a:solidFill>
                  <a:schemeClr val="tx1"/>
                </a:solidFill>
              </a:defRPr>
            </a:lvl1pPr>
            <a:lvl2pPr marL="609490" indent="0">
              <a:buNone/>
              <a:defRPr sz="2700">
                <a:solidFill>
                  <a:schemeClr val="tx1">
                    <a:tint val="75000"/>
                  </a:schemeClr>
                </a:solidFill>
              </a:defRPr>
            </a:lvl2pPr>
            <a:lvl3pPr marL="1218978" indent="0">
              <a:buNone/>
              <a:defRPr sz="2400">
                <a:solidFill>
                  <a:schemeClr val="tx1">
                    <a:tint val="75000"/>
                  </a:schemeClr>
                </a:solidFill>
              </a:defRPr>
            </a:lvl3pPr>
            <a:lvl4pPr marL="1828467" indent="0">
              <a:buNone/>
              <a:defRPr sz="2100">
                <a:solidFill>
                  <a:schemeClr val="tx1">
                    <a:tint val="75000"/>
                  </a:schemeClr>
                </a:solidFill>
              </a:defRPr>
            </a:lvl4pPr>
            <a:lvl5pPr marL="2437957" indent="0">
              <a:buNone/>
              <a:defRPr sz="2100">
                <a:solidFill>
                  <a:schemeClr val="tx1">
                    <a:tint val="75000"/>
                  </a:schemeClr>
                </a:solidFill>
              </a:defRPr>
            </a:lvl5pPr>
            <a:lvl6pPr marL="3047445" indent="0">
              <a:buNone/>
              <a:defRPr sz="2100">
                <a:solidFill>
                  <a:schemeClr val="tx1">
                    <a:tint val="75000"/>
                  </a:schemeClr>
                </a:solidFill>
              </a:defRPr>
            </a:lvl6pPr>
            <a:lvl7pPr marL="3656935" indent="0">
              <a:buNone/>
              <a:defRPr sz="2100">
                <a:solidFill>
                  <a:schemeClr val="tx1">
                    <a:tint val="75000"/>
                  </a:schemeClr>
                </a:solidFill>
              </a:defRPr>
            </a:lvl7pPr>
            <a:lvl8pPr marL="4266423" indent="0">
              <a:buNone/>
              <a:defRPr sz="2100">
                <a:solidFill>
                  <a:schemeClr val="tx1">
                    <a:tint val="75000"/>
                  </a:schemeClr>
                </a:solidFill>
              </a:defRPr>
            </a:lvl8pPr>
            <a:lvl9pPr marL="4875913" indent="0">
              <a:buNone/>
              <a:defRPr sz="2100">
                <a:solidFill>
                  <a:schemeClr val="tx1">
                    <a:tint val="75000"/>
                  </a:schemeClr>
                </a:solidFill>
              </a:defRPr>
            </a:lvl9pPr>
          </a:lstStyle>
          <a:p>
            <a:pPr lvl="0"/>
            <a:r>
              <a:rPr lang="en-US" dirty="0" err="1" smtClean="0"/>
              <a:t>Agendapunt</a:t>
            </a:r>
            <a:r>
              <a:rPr lang="en-US" dirty="0" smtClean="0"/>
              <a:t> 2</a:t>
            </a:r>
          </a:p>
        </p:txBody>
      </p:sp>
      <p:sp>
        <p:nvSpPr>
          <p:cNvPr id="20" name="Text Placeholder 2"/>
          <p:cNvSpPr>
            <a:spLocks noGrp="1"/>
          </p:cNvSpPr>
          <p:nvPr>
            <p:ph type="body" idx="11" hasCustomPrompt="1"/>
          </p:nvPr>
        </p:nvSpPr>
        <p:spPr>
          <a:xfrm>
            <a:off x="11819368" y="2850759"/>
            <a:ext cx="5293345" cy="1825283"/>
          </a:xfrm>
          <a:prstGeom prst="rect">
            <a:avLst/>
          </a:prstGeom>
        </p:spPr>
        <p:txBody>
          <a:bodyPr/>
          <a:lstStyle>
            <a:lvl1pPr marL="0" indent="0">
              <a:buNone/>
              <a:defRPr sz="3100" b="1" cap="all" baseline="0">
                <a:solidFill>
                  <a:schemeClr val="tx1"/>
                </a:solidFill>
              </a:defRPr>
            </a:lvl1pPr>
            <a:lvl2pPr marL="609490" indent="0">
              <a:buNone/>
              <a:defRPr sz="2700">
                <a:solidFill>
                  <a:schemeClr val="tx1">
                    <a:tint val="75000"/>
                  </a:schemeClr>
                </a:solidFill>
              </a:defRPr>
            </a:lvl2pPr>
            <a:lvl3pPr marL="1218978" indent="0">
              <a:buNone/>
              <a:defRPr sz="2400">
                <a:solidFill>
                  <a:schemeClr val="tx1">
                    <a:tint val="75000"/>
                  </a:schemeClr>
                </a:solidFill>
              </a:defRPr>
            </a:lvl3pPr>
            <a:lvl4pPr marL="1828467" indent="0">
              <a:buNone/>
              <a:defRPr sz="2100">
                <a:solidFill>
                  <a:schemeClr val="tx1">
                    <a:tint val="75000"/>
                  </a:schemeClr>
                </a:solidFill>
              </a:defRPr>
            </a:lvl4pPr>
            <a:lvl5pPr marL="2437957" indent="0">
              <a:buNone/>
              <a:defRPr sz="2100">
                <a:solidFill>
                  <a:schemeClr val="tx1">
                    <a:tint val="75000"/>
                  </a:schemeClr>
                </a:solidFill>
              </a:defRPr>
            </a:lvl5pPr>
            <a:lvl6pPr marL="3047445" indent="0">
              <a:buNone/>
              <a:defRPr sz="2100">
                <a:solidFill>
                  <a:schemeClr val="tx1">
                    <a:tint val="75000"/>
                  </a:schemeClr>
                </a:solidFill>
              </a:defRPr>
            </a:lvl6pPr>
            <a:lvl7pPr marL="3656935" indent="0">
              <a:buNone/>
              <a:defRPr sz="2100">
                <a:solidFill>
                  <a:schemeClr val="tx1">
                    <a:tint val="75000"/>
                  </a:schemeClr>
                </a:solidFill>
              </a:defRPr>
            </a:lvl7pPr>
            <a:lvl8pPr marL="4266423" indent="0">
              <a:buNone/>
              <a:defRPr sz="2100">
                <a:solidFill>
                  <a:schemeClr val="tx1">
                    <a:tint val="75000"/>
                  </a:schemeClr>
                </a:solidFill>
              </a:defRPr>
            </a:lvl8pPr>
            <a:lvl9pPr marL="4875913" indent="0">
              <a:buNone/>
              <a:defRPr sz="2100">
                <a:solidFill>
                  <a:schemeClr val="tx1">
                    <a:tint val="75000"/>
                  </a:schemeClr>
                </a:solidFill>
              </a:defRPr>
            </a:lvl9pPr>
          </a:lstStyle>
          <a:p>
            <a:pPr lvl="0"/>
            <a:r>
              <a:rPr lang="en-US" dirty="0" err="1" smtClean="0"/>
              <a:t>Agendapunt</a:t>
            </a:r>
            <a:r>
              <a:rPr lang="en-US" dirty="0" smtClean="0"/>
              <a:t> 3</a:t>
            </a:r>
          </a:p>
        </p:txBody>
      </p:sp>
      <p:sp>
        <p:nvSpPr>
          <p:cNvPr id="21" name="Text Placeholder 2"/>
          <p:cNvSpPr>
            <a:spLocks noGrp="1"/>
          </p:cNvSpPr>
          <p:nvPr>
            <p:ph type="body" idx="12" hasCustomPrompt="1"/>
          </p:nvPr>
        </p:nvSpPr>
        <p:spPr>
          <a:xfrm>
            <a:off x="216754" y="5224998"/>
            <a:ext cx="5293345" cy="1825283"/>
          </a:xfrm>
          <a:prstGeom prst="rect">
            <a:avLst/>
          </a:prstGeom>
        </p:spPr>
        <p:txBody>
          <a:bodyPr/>
          <a:lstStyle>
            <a:lvl1pPr marL="0" indent="0">
              <a:buNone/>
              <a:defRPr sz="3100" b="1" cap="all" baseline="0">
                <a:solidFill>
                  <a:schemeClr val="tx1"/>
                </a:solidFill>
              </a:defRPr>
            </a:lvl1pPr>
            <a:lvl2pPr marL="609490" indent="0">
              <a:buNone/>
              <a:defRPr sz="2700">
                <a:solidFill>
                  <a:schemeClr val="tx1">
                    <a:tint val="75000"/>
                  </a:schemeClr>
                </a:solidFill>
              </a:defRPr>
            </a:lvl2pPr>
            <a:lvl3pPr marL="1218978" indent="0">
              <a:buNone/>
              <a:defRPr sz="2400">
                <a:solidFill>
                  <a:schemeClr val="tx1">
                    <a:tint val="75000"/>
                  </a:schemeClr>
                </a:solidFill>
              </a:defRPr>
            </a:lvl3pPr>
            <a:lvl4pPr marL="1828467" indent="0">
              <a:buNone/>
              <a:defRPr sz="2100">
                <a:solidFill>
                  <a:schemeClr val="tx1">
                    <a:tint val="75000"/>
                  </a:schemeClr>
                </a:solidFill>
              </a:defRPr>
            </a:lvl4pPr>
            <a:lvl5pPr marL="2437957" indent="0">
              <a:buNone/>
              <a:defRPr sz="2100">
                <a:solidFill>
                  <a:schemeClr val="tx1">
                    <a:tint val="75000"/>
                  </a:schemeClr>
                </a:solidFill>
              </a:defRPr>
            </a:lvl5pPr>
            <a:lvl6pPr marL="3047445" indent="0">
              <a:buNone/>
              <a:defRPr sz="2100">
                <a:solidFill>
                  <a:schemeClr val="tx1">
                    <a:tint val="75000"/>
                  </a:schemeClr>
                </a:solidFill>
              </a:defRPr>
            </a:lvl6pPr>
            <a:lvl7pPr marL="3656935" indent="0">
              <a:buNone/>
              <a:defRPr sz="2100">
                <a:solidFill>
                  <a:schemeClr val="tx1">
                    <a:tint val="75000"/>
                  </a:schemeClr>
                </a:solidFill>
              </a:defRPr>
            </a:lvl7pPr>
            <a:lvl8pPr marL="4266423" indent="0">
              <a:buNone/>
              <a:defRPr sz="2100">
                <a:solidFill>
                  <a:schemeClr val="tx1">
                    <a:tint val="75000"/>
                  </a:schemeClr>
                </a:solidFill>
              </a:defRPr>
            </a:lvl8pPr>
            <a:lvl9pPr marL="4875913" indent="0">
              <a:buNone/>
              <a:defRPr sz="2100">
                <a:solidFill>
                  <a:schemeClr val="tx1">
                    <a:tint val="75000"/>
                  </a:schemeClr>
                </a:solidFill>
              </a:defRPr>
            </a:lvl9pPr>
          </a:lstStyle>
          <a:p>
            <a:pPr lvl="0"/>
            <a:r>
              <a:rPr lang="en-US" dirty="0" err="1" smtClean="0"/>
              <a:t>Agendapunt</a:t>
            </a:r>
            <a:r>
              <a:rPr lang="en-US" dirty="0" smtClean="0"/>
              <a:t> 4</a:t>
            </a:r>
          </a:p>
        </p:txBody>
      </p:sp>
      <p:sp>
        <p:nvSpPr>
          <p:cNvPr id="22" name="Text Placeholder 2"/>
          <p:cNvSpPr>
            <a:spLocks noGrp="1"/>
          </p:cNvSpPr>
          <p:nvPr>
            <p:ph type="body" idx="13" hasCustomPrompt="1"/>
          </p:nvPr>
        </p:nvSpPr>
        <p:spPr>
          <a:xfrm>
            <a:off x="6024070" y="5224998"/>
            <a:ext cx="5293345" cy="1825283"/>
          </a:xfrm>
          <a:prstGeom prst="rect">
            <a:avLst/>
          </a:prstGeom>
        </p:spPr>
        <p:txBody>
          <a:bodyPr/>
          <a:lstStyle>
            <a:lvl1pPr marL="0" indent="0">
              <a:buNone/>
              <a:defRPr sz="3100" b="1" cap="all" baseline="0">
                <a:solidFill>
                  <a:schemeClr val="tx1"/>
                </a:solidFill>
              </a:defRPr>
            </a:lvl1pPr>
            <a:lvl2pPr marL="609490" indent="0">
              <a:buNone/>
              <a:defRPr sz="2700">
                <a:solidFill>
                  <a:schemeClr val="tx1">
                    <a:tint val="75000"/>
                  </a:schemeClr>
                </a:solidFill>
              </a:defRPr>
            </a:lvl2pPr>
            <a:lvl3pPr marL="1218978" indent="0">
              <a:buNone/>
              <a:defRPr sz="2400">
                <a:solidFill>
                  <a:schemeClr val="tx1">
                    <a:tint val="75000"/>
                  </a:schemeClr>
                </a:solidFill>
              </a:defRPr>
            </a:lvl3pPr>
            <a:lvl4pPr marL="1828467" indent="0">
              <a:buNone/>
              <a:defRPr sz="2100">
                <a:solidFill>
                  <a:schemeClr val="tx1">
                    <a:tint val="75000"/>
                  </a:schemeClr>
                </a:solidFill>
              </a:defRPr>
            </a:lvl4pPr>
            <a:lvl5pPr marL="2437957" indent="0">
              <a:buNone/>
              <a:defRPr sz="2100">
                <a:solidFill>
                  <a:schemeClr val="tx1">
                    <a:tint val="75000"/>
                  </a:schemeClr>
                </a:solidFill>
              </a:defRPr>
            </a:lvl5pPr>
            <a:lvl6pPr marL="3047445" indent="0">
              <a:buNone/>
              <a:defRPr sz="2100">
                <a:solidFill>
                  <a:schemeClr val="tx1">
                    <a:tint val="75000"/>
                  </a:schemeClr>
                </a:solidFill>
              </a:defRPr>
            </a:lvl6pPr>
            <a:lvl7pPr marL="3656935" indent="0">
              <a:buNone/>
              <a:defRPr sz="2100">
                <a:solidFill>
                  <a:schemeClr val="tx1">
                    <a:tint val="75000"/>
                  </a:schemeClr>
                </a:solidFill>
              </a:defRPr>
            </a:lvl7pPr>
            <a:lvl8pPr marL="4266423" indent="0">
              <a:buNone/>
              <a:defRPr sz="2100">
                <a:solidFill>
                  <a:schemeClr val="tx1">
                    <a:tint val="75000"/>
                  </a:schemeClr>
                </a:solidFill>
              </a:defRPr>
            </a:lvl8pPr>
            <a:lvl9pPr marL="4875913" indent="0">
              <a:buNone/>
              <a:defRPr sz="2100">
                <a:solidFill>
                  <a:schemeClr val="tx1">
                    <a:tint val="75000"/>
                  </a:schemeClr>
                </a:solidFill>
              </a:defRPr>
            </a:lvl9pPr>
          </a:lstStyle>
          <a:p>
            <a:pPr lvl="0"/>
            <a:r>
              <a:rPr lang="en-US" dirty="0" err="1" smtClean="0"/>
              <a:t>Agendapunt</a:t>
            </a:r>
            <a:r>
              <a:rPr lang="en-US" dirty="0" smtClean="0"/>
              <a:t> 5</a:t>
            </a:r>
          </a:p>
        </p:txBody>
      </p:sp>
      <p:sp>
        <p:nvSpPr>
          <p:cNvPr id="25" name="Text Placeholder 2"/>
          <p:cNvSpPr>
            <a:spLocks noGrp="1"/>
          </p:cNvSpPr>
          <p:nvPr>
            <p:ph type="body" idx="15" hasCustomPrompt="1"/>
          </p:nvPr>
        </p:nvSpPr>
        <p:spPr>
          <a:xfrm>
            <a:off x="6024070" y="7615269"/>
            <a:ext cx="5293345" cy="1825283"/>
          </a:xfrm>
          <a:prstGeom prst="rect">
            <a:avLst/>
          </a:prstGeom>
        </p:spPr>
        <p:txBody>
          <a:bodyPr/>
          <a:lstStyle>
            <a:lvl1pPr marL="0" indent="0">
              <a:buNone/>
              <a:defRPr sz="3100" b="1" cap="all" baseline="0">
                <a:solidFill>
                  <a:schemeClr val="tx1"/>
                </a:solidFill>
              </a:defRPr>
            </a:lvl1pPr>
            <a:lvl2pPr marL="609490" indent="0">
              <a:buNone/>
              <a:defRPr sz="2700">
                <a:solidFill>
                  <a:schemeClr val="tx1">
                    <a:tint val="75000"/>
                  </a:schemeClr>
                </a:solidFill>
              </a:defRPr>
            </a:lvl2pPr>
            <a:lvl3pPr marL="1218978" indent="0">
              <a:buNone/>
              <a:defRPr sz="2400">
                <a:solidFill>
                  <a:schemeClr val="tx1">
                    <a:tint val="75000"/>
                  </a:schemeClr>
                </a:solidFill>
              </a:defRPr>
            </a:lvl3pPr>
            <a:lvl4pPr marL="1828467" indent="0">
              <a:buNone/>
              <a:defRPr sz="2100">
                <a:solidFill>
                  <a:schemeClr val="tx1">
                    <a:tint val="75000"/>
                  </a:schemeClr>
                </a:solidFill>
              </a:defRPr>
            </a:lvl4pPr>
            <a:lvl5pPr marL="2437957" indent="0">
              <a:buNone/>
              <a:defRPr sz="2100">
                <a:solidFill>
                  <a:schemeClr val="tx1">
                    <a:tint val="75000"/>
                  </a:schemeClr>
                </a:solidFill>
              </a:defRPr>
            </a:lvl5pPr>
            <a:lvl6pPr marL="3047445" indent="0">
              <a:buNone/>
              <a:defRPr sz="2100">
                <a:solidFill>
                  <a:schemeClr val="tx1">
                    <a:tint val="75000"/>
                  </a:schemeClr>
                </a:solidFill>
              </a:defRPr>
            </a:lvl6pPr>
            <a:lvl7pPr marL="3656935" indent="0">
              <a:buNone/>
              <a:defRPr sz="2100">
                <a:solidFill>
                  <a:schemeClr val="tx1">
                    <a:tint val="75000"/>
                  </a:schemeClr>
                </a:solidFill>
              </a:defRPr>
            </a:lvl7pPr>
            <a:lvl8pPr marL="4266423" indent="0">
              <a:buNone/>
              <a:defRPr sz="2100">
                <a:solidFill>
                  <a:schemeClr val="tx1">
                    <a:tint val="75000"/>
                  </a:schemeClr>
                </a:solidFill>
              </a:defRPr>
            </a:lvl8pPr>
            <a:lvl9pPr marL="4875913" indent="0">
              <a:buNone/>
              <a:defRPr sz="2100">
                <a:solidFill>
                  <a:schemeClr val="tx1">
                    <a:tint val="75000"/>
                  </a:schemeClr>
                </a:solidFill>
              </a:defRPr>
            </a:lvl9pPr>
          </a:lstStyle>
          <a:p>
            <a:pPr lvl="0"/>
            <a:r>
              <a:rPr lang="en-US" dirty="0" err="1" smtClean="0"/>
              <a:t>Agendapunt</a:t>
            </a:r>
            <a:r>
              <a:rPr lang="en-US" dirty="0" smtClean="0"/>
              <a:t> 6</a:t>
            </a:r>
          </a:p>
        </p:txBody>
      </p:sp>
      <p:sp>
        <p:nvSpPr>
          <p:cNvPr id="26" name="Text Placeholder 2"/>
          <p:cNvSpPr>
            <a:spLocks noGrp="1"/>
          </p:cNvSpPr>
          <p:nvPr>
            <p:ph type="body" idx="16" hasCustomPrompt="1"/>
          </p:nvPr>
        </p:nvSpPr>
        <p:spPr>
          <a:xfrm>
            <a:off x="11830779" y="7623292"/>
            <a:ext cx="5293345" cy="1825283"/>
          </a:xfrm>
          <a:prstGeom prst="rect">
            <a:avLst/>
          </a:prstGeom>
        </p:spPr>
        <p:txBody>
          <a:bodyPr/>
          <a:lstStyle>
            <a:lvl1pPr marL="0" indent="0">
              <a:buNone/>
              <a:defRPr sz="3100" b="1" cap="all" baseline="0">
                <a:solidFill>
                  <a:schemeClr val="tx1"/>
                </a:solidFill>
              </a:defRPr>
            </a:lvl1pPr>
            <a:lvl2pPr marL="609490" indent="0">
              <a:buNone/>
              <a:defRPr sz="2700">
                <a:solidFill>
                  <a:schemeClr val="tx1">
                    <a:tint val="75000"/>
                  </a:schemeClr>
                </a:solidFill>
              </a:defRPr>
            </a:lvl2pPr>
            <a:lvl3pPr marL="1218978" indent="0">
              <a:buNone/>
              <a:defRPr sz="2400">
                <a:solidFill>
                  <a:schemeClr val="tx1">
                    <a:tint val="75000"/>
                  </a:schemeClr>
                </a:solidFill>
              </a:defRPr>
            </a:lvl3pPr>
            <a:lvl4pPr marL="1828467" indent="0">
              <a:buNone/>
              <a:defRPr sz="2100">
                <a:solidFill>
                  <a:schemeClr val="tx1">
                    <a:tint val="75000"/>
                  </a:schemeClr>
                </a:solidFill>
              </a:defRPr>
            </a:lvl4pPr>
            <a:lvl5pPr marL="2437957" indent="0">
              <a:buNone/>
              <a:defRPr sz="2100">
                <a:solidFill>
                  <a:schemeClr val="tx1">
                    <a:tint val="75000"/>
                  </a:schemeClr>
                </a:solidFill>
              </a:defRPr>
            </a:lvl5pPr>
            <a:lvl6pPr marL="3047445" indent="0">
              <a:buNone/>
              <a:defRPr sz="2100">
                <a:solidFill>
                  <a:schemeClr val="tx1">
                    <a:tint val="75000"/>
                  </a:schemeClr>
                </a:solidFill>
              </a:defRPr>
            </a:lvl6pPr>
            <a:lvl7pPr marL="3656935" indent="0">
              <a:buNone/>
              <a:defRPr sz="2100">
                <a:solidFill>
                  <a:schemeClr val="tx1">
                    <a:tint val="75000"/>
                  </a:schemeClr>
                </a:solidFill>
              </a:defRPr>
            </a:lvl7pPr>
            <a:lvl8pPr marL="4266423" indent="0">
              <a:buNone/>
              <a:defRPr sz="2100">
                <a:solidFill>
                  <a:schemeClr val="tx1">
                    <a:tint val="75000"/>
                  </a:schemeClr>
                </a:solidFill>
              </a:defRPr>
            </a:lvl8pPr>
            <a:lvl9pPr marL="4875913" indent="0">
              <a:buNone/>
              <a:defRPr sz="2100">
                <a:solidFill>
                  <a:schemeClr val="tx1">
                    <a:tint val="75000"/>
                  </a:schemeClr>
                </a:solidFill>
              </a:defRPr>
            </a:lvl9pPr>
          </a:lstStyle>
          <a:p>
            <a:pPr lvl="0"/>
            <a:r>
              <a:rPr lang="en-US" dirty="0" err="1" smtClean="0"/>
              <a:t>Agendapunt</a:t>
            </a:r>
            <a:r>
              <a:rPr lang="en-US" dirty="0" smtClean="0"/>
              <a:t> 7</a:t>
            </a:r>
          </a:p>
        </p:txBody>
      </p:sp>
    </p:spTree>
    <p:extLst>
      <p:ext uri="{BB962C8B-B14F-4D97-AF65-F5344CB8AC3E}">
        <p14:creationId xmlns:p14="http://schemas.microsoft.com/office/powerpoint/2010/main" val="135177635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p:cSld name="3_FOTO QUOT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7440447" y="0"/>
            <a:ext cx="7443764" cy="9753600"/>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2" tIns="45712" rIns="91422" bIns="45712" rtlCol="0" anchor="ctr"/>
          <a:lstStyle/>
          <a:p>
            <a:pPr algn="ctr"/>
            <a:endParaRPr lang="nl-NL" sz="1800"/>
          </a:p>
        </p:txBody>
      </p:sp>
      <p:sp>
        <p:nvSpPr>
          <p:cNvPr id="2" name="Rectangle 1"/>
          <p:cNvSpPr/>
          <p:nvPr/>
        </p:nvSpPr>
        <p:spPr>
          <a:xfrm>
            <a:off x="8547197" y="0"/>
            <a:ext cx="8793066" cy="97536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91422" tIns="45712" rIns="91422" bIns="45712" rtlCol="0" anchor="ctr"/>
          <a:lstStyle/>
          <a:p>
            <a:pPr algn="ctr"/>
            <a:endParaRPr lang="nl-NL" sz="1800"/>
          </a:p>
        </p:txBody>
      </p:sp>
      <p:sp>
        <p:nvSpPr>
          <p:cNvPr id="23" name="Content Placeholder 3"/>
          <p:cNvSpPr>
            <a:spLocks noGrp="1"/>
          </p:cNvSpPr>
          <p:nvPr>
            <p:ph sz="half" idx="2" hasCustomPrompt="1"/>
          </p:nvPr>
        </p:nvSpPr>
        <p:spPr>
          <a:xfrm>
            <a:off x="11071063" y="0"/>
            <a:ext cx="3884445" cy="9753600"/>
          </a:xfrm>
          <a:prstGeom prst="rect">
            <a:avLst/>
          </a:prstGeom>
        </p:spPr>
        <p:txBody>
          <a:bodyPr anchor="ctr" anchorCtr="0">
            <a:noAutofit/>
          </a:bodyPr>
          <a:lstStyle>
            <a:lvl1pPr marL="0" indent="0" algn="ctr">
              <a:lnSpc>
                <a:spcPct val="120000"/>
              </a:lnSpc>
              <a:buNone/>
              <a:defRPr sz="3100" baseline="0">
                <a:solidFill>
                  <a:schemeClr val="bg1"/>
                </a:solidFill>
                <a:latin typeface="+mj-lt"/>
                <a:ea typeface="Arial Unicode MS" panose="020B0604020202020204" pitchFamily="34" charset="-128"/>
                <a:cs typeface="Arial" panose="020B0604020202020204" pitchFamily="34" charset="0"/>
              </a:defRPr>
            </a:lvl1pPr>
          </a:lstStyle>
          <a:p>
            <a:r>
              <a:rPr lang="nl-NL" dirty="0" smtClean="0"/>
              <a:t>Centreer deze tekst altijd in het midden van het grootste kleurvlak</a:t>
            </a:r>
            <a:endParaRPr lang="nl-NL" dirty="0"/>
          </a:p>
        </p:txBody>
      </p:sp>
    </p:spTree>
    <p:extLst>
      <p:ext uri="{BB962C8B-B14F-4D97-AF65-F5344CB8AC3E}">
        <p14:creationId xmlns:p14="http://schemas.microsoft.com/office/powerpoint/2010/main" val="671708884"/>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p:cSld name="4_FOTO QUOT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7440447" y="0"/>
            <a:ext cx="7443764" cy="9753600"/>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2" tIns="45712" rIns="91422" bIns="45712" rtlCol="0" anchor="ctr"/>
          <a:lstStyle/>
          <a:p>
            <a:pPr algn="ctr"/>
            <a:endParaRPr lang="nl-NL" sz="1800"/>
          </a:p>
        </p:txBody>
      </p:sp>
      <p:sp>
        <p:nvSpPr>
          <p:cNvPr id="2" name="Rectangle 1"/>
          <p:cNvSpPr/>
          <p:nvPr/>
        </p:nvSpPr>
        <p:spPr>
          <a:xfrm>
            <a:off x="8547197" y="0"/>
            <a:ext cx="8793066" cy="9753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91422" tIns="45712" rIns="91422" bIns="45712" rtlCol="0" anchor="ctr"/>
          <a:lstStyle/>
          <a:p>
            <a:pPr algn="ctr"/>
            <a:endParaRPr lang="nl-NL" sz="1800"/>
          </a:p>
        </p:txBody>
      </p:sp>
      <p:sp>
        <p:nvSpPr>
          <p:cNvPr id="23" name="Content Placeholder 3"/>
          <p:cNvSpPr>
            <a:spLocks noGrp="1"/>
          </p:cNvSpPr>
          <p:nvPr>
            <p:ph sz="half" idx="2" hasCustomPrompt="1"/>
          </p:nvPr>
        </p:nvSpPr>
        <p:spPr>
          <a:xfrm>
            <a:off x="11071063" y="0"/>
            <a:ext cx="3884445" cy="9753600"/>
          </a:xfrm>
          <a:prstGeom prst="rect">
            <a:avLst/>
          </a:prstGeom>
        </p:spPr>
        <p:txBody>
          <a:bodyPr anchor="ctr" anchorCtr="0">
            <a:noAutofit/>
          </a:bodyPr>
          <a:lstStyle>
            <a:lvl1pPr marL="0" indent="0" algn="ctr">
              <a:lnSpc>
                <a:spcPct val="120000"/>
              </a:lnSpc>
              <a:buNone/>
              <a:defRPr sz="3100" baseline="0">
                <a:solidFill>
                  <a:schemeClr val="bg1"/>
                </a:solidFill>
                <a:latin typeface="+mj-lt"/>
                <a:ea typeface="Arial Unicode MS" panose="020B0604020202020204" pitchFamily="34" charset="-128"/>
                <a:cs typeface="Arial" panose="020B0604020202020204" pitchFamily="34" charset="0"/>
              </a:defRPr>
            </a:lvl1pPr>
          </a:lstStyle>
          <a:p>
            <a:r>
              <a:rPr lang="nl-NL" dirty="0" smtClean="0"/>
              <a:t>Centreer deze tekst altijd in het midden van het grootste kleurvlak</a:t>
            </a:r>
            <a:endParaRPr lang="nl-NL" dirty="0"/>
          </a:p>
        </p:txBody>
      </p:sp>
    </p:spTree>
    <p:extLst>
      <p:ext uri="{BB962C8B-B14F-4D97-AF65-F5344CB8AC3E}">
        <p14:creationId xmlns:p14="http://schemas.microsoft.com/office/powerpoint/2010/main" val="4040714081"/>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p:cSld name="5_FOTO QUOT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7440447" y="0"/>
            <a:ext cx="7443764" cy="9753600"/>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2" tIns="45712" rIns="91422" bIns="45712" rtlCol="0" anchor="ctr"/>
          <a:lstStyle/>
          <a:p>
            <a:pPr algn="ctr"/>
            <a:endParaRPr lang="nl-NL" sz="1800"/>
          </a:p>
        </p:txBody>
      </p:sp>
      <p:sp>
        <p:nvSpPr>
          <p:cNvPr id="2" name="Rectangle 1"/>
          <p:cNvSpPr/>
          <p:nvPr/>
        </p:nvSpPr>
        <p:spPr>
          <a:xfrm>
            <a:off x="8547197" y="0"/>
            <a:ext cx="8793066" cy="9753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22" tIns="45712" rIns="91422" bIns="45712" rtlCol="0" anchor="ctr"/>
          <a:lstStyle/>
          <a:p>
            <a:pPr algn="ctr"/>
            <a:endParaRPr lang="nl-NL" sz="1800"/>
          </a:p>
        </p:txBody>
      </p:sp>
      <p:sp>
        <p:nvSpPr>
          <p:cNvPr id="23" name="Content Placeholder 3"/>
          <p:cNvSpPr>
            <a:spLocks noGrp="1"/>
          </p:cNvSpPr>
          <p:nvPr>
            <p:ph sz="half" idx="2" hasCustomPrompt="1"/>
          </p:nvPr>
        </p:nvSpPr>
        <p:spPr>
          <a:xfrm>
            <a:off x="11071063" y="0"/>
            <a:ext cx="3884445" cy="9753600"/>
          </a:xfrm>
          <a:prstGeom prst="rect">
            <a:avLst/>
          </a:prstGeom>
        </p:spPr>
        <p:txBody>
          <a:bodyPr anchor="ctr" anchorCtr="0">
            <a:noAutofit/>
          </a:bodyPr>
          <a:lstStyle>
            <a:lvl1pPr marL="0" indent="0" algn="ctr">
              <a:lnSpc>
                <a:spcPct val="120000"/>
              </a:lnSpc>
              <a:buNone/>
              <a:defRPr sz="3100" baseline="0">
                <a:solidFill>
                  <a:schemeClr val="bg1"/>
                </a:solidFill>
                <a:latin typeface="+mj-lt"/>
                <a:ea typeface="Arial Unicode MS" panose="020B0604020202020204" pitchFamily="34" charset="-128"/>
                <a:cs typeface="Arial" panose="020B0604020202020204" pitchFamily="34" charset="0"/>
              </a:defRPr>
            </a:lvl1pPr>
          </a:lstStyle>
          <a:p>
            <a:r>
              <a:rPr lang="nl-NL" dirty="0" smtClean="0"/>
              <a:t>Centreer deze tekst altijd in het midden van het grootste kleurvlak</a:t>
            </a:r>
            <a:endParaRPr lang="nl-NL" dirty="0"/>
          </a:p>
        </p:txBody>
      </p:sp>
    </p:spTree>
    <p:extLst>
      <p:ext uri="{BB962C8B-B14F-4D97-AF65-F5344CB8AC3E}">
        <p14:creationId xmlns:p14="http://schemas.microsoft.com/office/powerpoint/2010/main" val="312494800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p:cSld name="FOTO QUOT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7440447" y="0"/>
            <a:ext cx="7443764" cy="9753600"/>
          </a:xfrm>
          <a:prstGeom prst="rect">
            <a:avLst/>
          </a:prstGeom>
          <a:solidFill>
            <a:srgbClr val="008F33">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2" tIns="45712" rIns="91422" bIns="45712" rtlCol="0" anchor="ctr"/>
          <a:lstStyle/>
          <a:p>
            <a:pPr algn="ctr"/>
            <a:endParaRPr lang="nl-NL" sz="1800"/>
          </a:p>
        </p:txBody>
      </p:sp>
      <p:sp>
        <p:nvSpPr>
          <p:cNvPr id="2" name="Rectangle 1"/>
          <p:cNvSpPr/>
          <p:nvPr/>
        </p:nvSpPr>
        <p:spPr>
          <a:xfrm>
            <a:off x="8547197" y="0"/>
            <a:ext cx="8793066" cy="9753600"/>
          </a:xfrm>
          <a:prstGeom prst="rect">
            <a:avLst/>
          </a:prstGeom>
          <a:solidFill>
            <a:srgbClr val="008F33"/>
          </a:solidFill>
          <a:ln>
            <a:noFill/>
          </a:ln>
        </p:spPr>
        <p:style>
          <a:lnRef idx="2">
            <a:schemeClr val="accent1">
              <a:shade val="50000"/>
            </a:schemeClr>
          </a:lnRef>
          <a:fillRef idx="1">
            <a:schemeClr val="accent1"/>
          </a:fillRef>
          <a:effectRef idx="0">
            <a:schemeClr val="accent1"/>
          </a:effectRef>
          <a:fontRef idx="minor">
            <a:schemeClr val="lt1"/>
          </a:fontRef>
        </p:style>
        <p:txBody>
          <a:bodyPr lIns="91422" tIns="45712" rIns="91422" bIns="45712" rtlCol="0" anchor="ctr"/>
          <a:lstStyle/>
          <a:p>
            <a:pPr algn="ctr"/>
            <a:endParaRPr lang="nl-NL" sz="1800"/>
          </a:p>
        </p:txBody>
      </p:sp>
      <p:sp>
        <p:nvSpPr>
          <p:cNvPr id="23" name="Content Placeholder 3"/>
          <p:cNvSpPr>
            <a:spLocks noGrp="1"/>
          </p:cNvSpPr>
          <p:nvPr>
            <p:ph sz="half" idx="2" hasCustomPrompt="1"/>
          </p:nvPr>
        </p:nvSpPr>
        <p:spPr>
          <a:xfrm>
            <a:off x="11071063" y="0"/>
            <a:ext cx="3884445" cy="9753600"/>
          </a:xfrm>
          <a:prstGeom prst="rect">
            <a:avLst/>
          </a:prstGeom>
        </p:spPr>
        <p:txBody>
          <a:bodyPr anchor="ctr" anchorCtr="0">
            <a:noAutofit/>
          </a:bodyPr>
          <a:lstStyle>
            <a:lvl1pPr marL="0" indent="0" algn="ctr">
              <a:lnSpc>
                <a:spcPct val="120000"/>
              </a:lnSpc>
              <a:buNone/>
              <a:defRPr sz="3100" baseline="0">
                <a:solidFill>
                  <a:schemeClr val="bg1"/>
                </a:solidFill>
                <a:latin typeface="+mj-lt"/>
                <a:ea typeface="Arial Unicode MS" panose="020B0604020202020204" pitchFamily="34" charset="-128"/>
                <a:cs typeface="Arial" panose="020B0604020202020204" pitchFamily="34" charset="0"/>
              </a:defRPr>
            </a:lvl1pPr>
          </a:lstStyle>
          <a:p>
            <a:r>
              <a:rPr lang="nl-NL" dirty="0" smtClean="0"/>
              <a:t>Centreer deze tekst altijd in het midden van het grootste kleurvlak</a:t>
            </a:r>
            <a:endParaRPr lang="nl-NL" dirty="0"/>
          </a:p>
        </p:txBody>
      </p:sp>
    </p:spTree>
    <p:extLst>
      <p:ext uri="{BB962C8B-B14F-4D97-AF65-F5344CB8AC3E}">
        <p14:creationId xmlns:p14="http://schemas.microsoft.com/office/powerpoint/2010/main" val="245114650"/>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p:cSld name="6_FOTO QUOT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7440447" y="0"/>
            <a:ext cx="7443764" cy="9753600"/>
          </a:xfrm>
          <a:prstGeom prst="rect">
            <a:avLst/>
          </a:prstGeom>
          <a:solidFill>
            <a:srgbClr val="00A9C7">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2" tIns="45712" rIns="91422" bIns="45712" rtlCol="0" anchor="ctr"/>
          <a:lstStyle/>
          <a:p>
            <a:pPr algn="ctr"/>
            <a:endParaRPr lang="nl-NL" sz="1800"/>
          </a:p>
        </p:txBody>
      </p:sp>
      <p:sp>
        <p:nvSpPr>
          <p:cNvPr id="2" name="Rectangle 1"/>
          <p:cNvSpPr/>
          <p:nvPr/>
        </p:nvSpPr>
        <p:spPr>
          <a:xfrm>
            <a:off x="8547197" y="0"/>
            <a:ext cx="8793066" cy="9753600"/>
          </a:xfrm>
          <a:prstGeom prst="rect">
            <a:avLst/>
          </a:prstGeom>
          <a:solidFill>
            <a:srgbClr val="00A9C7"/>
          </a:solidFill>
          <a:ln>
            <a:noFill/>
          </a:ln>
        </p:spPr>
        <p:style>
          <a:lnRef idx="2">
            <a:schemeClr val="accent1">
              <a:shade val="50000"/>
            </a:schemeClr>
          </a:lnRef>
          <a:fillRef idx="1">
            <a:schemeClr val="accent1"/>
          </a:fillRef>
          <a:effectRef idx="0">
            <a:schemeClr val="accent1"/>
          </a:effectRef>
          <a:fontRef idx="minor">
            <a:schemeClr val="lt1"/>
          </a:fontRef>
        </p:style>
        <p:txBody>
          <a:bodyPr lIns="91422" tIns="45712" rIns="91422" bIns="45712" rtlCol="0" anchor="ctr"/>
          <a:lstStyle/>
          <a:p>
            <a:pPr algn="ctr"/>
            <a:endParaRPr lang="nl-NL" sz="1800"/>
          </a:p>
        </p:txBody>
      </p:sp>
      <p:sp>
        <p:nvSpPr>
          <p:cNvPr id="23" name="Content Placeholder 3"/>
          <p:cNvSpPr>
            <a:spLocks noGrp="1"/>
          </p:cNvSpPr>
          <p:nvPr>
            <p:ph sz="half" idx="2" hasCustomPrompt="1"/>
          </p:nvPr>
        </p:nvSpPr>
        <p:spPr>
          <a:xfrm>
            <a:off x="11071063" y="0"/>
            <a:ext cx="3884445" cy="9753600"/>
          </a:xfrm>
          <a:prstGeom prst="rect">
            <a:avLst/>
          </a:prstGeom>
        </p:spPr>
        <p:txBody>
          <a:bodyPr anchor="ctr" anchorCtr="0">
            <a:noAutofit/>
          </a:bodyPr>
          <a:lstStyle>
            <a:lvl1pPr marL="0" indent="0" algn="ctr">
              <a:lnSpc>
                <a:spcPct val="120000"/>
              </a:lnSpc>
              <a:buNone/>
              <a:defRPr sz="3100" baseline="0">
                <a:solidFill>
                  <a:schemeClr val="bg1"/>
                </a:solidFill>
                <a:latin typeface="+mj-lt"/>
                <a:ea typeface="Arial Unicode MS" panose="020B0604020202020204" pitchFamily="34" charset="-128"/>
                <a:cs typeface="Arial" panose="020B0604020202020204" pitchFamily="34" charset="0"/>
              </a:defRPr>
            </a:lvl1pPr>
          </a:lstStyle>
          <a:p>
            <a:r>
              <a:rPr lang="nl-NL" dirty="0" smtClean="0"/>
              <a:t>Centreer deze tekst altijd in het midden van het grootste kleurvlak</a:t>
            </a:r>
            <a:endParaRPr lang="nl-NL" dirty="0"/>
          </a:p>
        </p:txBody>
      </p:sp>
    </p:spTree>
    <p:extLst>
      <p:ext uri="{BB962C8B-B14F-4D97-AF65-F5344CB8AC3E}">
        <p14:creationId xmlns:p14="http://schemas.microsoft.com/office/powerpoint/2010/main" val="3004664281"/>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p:cSld name="COLORS QUOTE 1">
    <p:bg>
      <p:bgPr>
        <a:blipFill dpi="0" rotWithShape="1">
          <a:blip r:embed="rId2">
            <a:lum/>
          </a:blip>
          <a:srcRect/>
          <a:stretch>
            <a:fillRect t="-3000" b="-3000"/>
          </a:stretch>
        </a:blipFill>
        <a:effectLst/>
      </p:bgPr>
    </p:bg>
    <p:spTree>
      <p:nvGrpSpPr>
        <p:cNvPr id="1" name=""/>
        <p:cNvGrpSpPr/>
        <p:nvPr/>
      </p:nvGrpSpPr>
      <p:grpSpPr>
        <a:xfrm>
          <a:off x="0" y="0"/>
          <a:ext cx="0" cy="0"/>
          <a:chOff x="0" y="0"/>
          <a:chExt cx="0" cy="0"/>
        </a:xfrm>
      </p:grpSpPr>
      <p:sp>
        <p:nvSpPr>
          <p:cNvPr id="23" name="Content Placeholder 3"/>
          <p:cNvSpPr>
            <a:spLocks noGrp="1"/>
          </p:cNvSpPr>
          <p:nvPr>
            <p:ph sz="half" idx="2" hasCustomPrompt="1"/>
          </p:nvPr>
        </p:nvSpPr>
        <p:spPr>
          <a:xfrm>
            <a:off x="8754246" y="0"/>
            <a:ext cx="4037434" cy="9753600"/>
          </a:xfrm>
          <a:prstGeom prst="rect">
            <a:avLst/>
          </a:prstGeom>
        </p:spPr>
        <p:txBody>
          <a:bodyPr anchor="ctr" anchorCtr="0">
            <a:noAutofit/>
          </a:bodyPr>
          <a:lstStyle>
            <a:lvl1pPr marL="0" indent="0" algn="ctr">
              <a:lnSpc>
                <a:spcPct val="120000"/>
              </a:lnSpc>
              <a:buNone/>
              <a:defRPr sz="3100" baseline="0">
                <a:solidFill>
                  <a:schemeClr val="bg1"/>
                </a:solidFill>
                <a:latin typeface="+mj-lt"/>
                <a:ea typeface="Arial Unicode MS" panose="020B0604020202020204" pitchFamily="34" charset="-128"/>
                <a:cs typeface="Arial" panose="020B0604020202020204" pitchFamily="34" charset="0"/>
              </a:defRPr>
            </a:lvl1pPr>
          </a:lstStyle>
          <a:p>
            <a:r>
              <a:rPr lang="nl-NL" dirty="0" smtClean="0"/>
              <a:t>Centreer deze tekst altijd in het midden van het grootste kleurvlak</a:t>
            </a:r>
            <a:endParaRPr lang="nl-NL" dirty="0"/>
          </a:p>
        </p:txBody>
      </p:sp>
    </p:spTree>
    <p:extLst>
      <p:ext uri="{BB962C8B-B14F-4D97-AF65-F5344CB8AC3E}">
        <p14:creationId xmlns:p14="http://schemas.microsoft.com/office/powerpoint/2010/main" val="3933213683"/>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p:cSld name="COLORS QUOTE 2">
    <p:bg>
      <p:bgPr>
        <a:blipFill dpi="0" rotWithShape="1">
          <a:blip r:embed="rId2">
            <a:lum/>
          </a:blip>
          <a:srcRect/>
          <a:stretch>
            <a:fillRect t="-3000" b="-3000"/>
          </a:stretch>
        </a:blipFill>
        <a:effectLst/>
      </p:bgPr>
    </p:bg>
    <p:spTree>
      <p:nvGrpSpPr>
        <p:cNvPr id="1" name=""/>
        <p:cNvGrpSpPr/>
        <p:nvPr/>
      </p:nvGrpSpPr>
      <p:grpSpPr>
        <a:xfrm>
          <a:off x="0" y="0"/>
          <a:ext cx="0" cy="0"/>
          <a:chOff x="0" y="0"/>
          <a:chExt cx="0" cy="0"/>
        </a:xfrm>
      </p:grpSpPr>
      <p:sp>
        <p:nvSpPr>
          <p:cNvPr id="23" name="Content Placeholder 3"/>
          <p:cNvSpPr>
            <a:spLocks noGrp="1"/>
          </p:cNvSpPr>
          <p:nvPr>
            <p:ph sz="half" idx="2" hasCustomPrompt="1"/>
          </p:nvPr>
        </p:nvSpPr>
        <p:spPr>
          <a:xfrm>
            <a:off x="11219410" y="0"/>
            <a:ext cx="4037434" cy="9753600"/>
          </a:xfrm>
          <a:prstGeom prst="rect">
            <a:avLst/>
          </a:prstGeom>
        </p:spPr>
        <p:txBody>
          <a:bodyPr anchor="ctr" anchorCtr="0">
            <a:noAutofit/>
          </a:bodyPr>
          <a:lstStyle>
            <a:lvl1pPr marL="0" indent="0" algn="ctr">
              <a:lnSpc>
                <a:spcPct val="120000"/>
              </a:lnSpc>
              <a:buNone/>
              <a:defRPr sz="3100" baseline="0">
                <a:solidFill>
                  <a:schemeClr val="bg1"/>
                </a:solidFill>
                <a:latin typeface="+mj-lt"/>
                <a:ea typeface="Arial Unicode MS" panose="020B0604020202020204" pitchFamily="34" charset="-128"/>
                <a:cs typeface="Arial" panose="020B0604020202020204" pitchFamily="34" charset="0"/>
              </a:defRPr>
            </a:lvl1pPr>
          </a:lstStyle>
          <a:p>
            <a:r>
              <a:rPr lang="nl-NL" dirty="0" smtClean="0"/>
              <a:t>Centreer deze tekst altijd in het midden van het grootste kleurvlak</a:t>
            </a:r>
            <a:endParaRPr lang="nl-NL" dirty="0"/>
          </a:p>
        </p:txBody>
      </p:sp>
    </p:spTree>
    <p:extLst>
      <p:ext uri="{BB962C8B-B14F-4D97-AF65-F5344CB8AC3E}">
        <p14:creationId xmlns:p14="http://schemas.microsoft.com/office/powerpoint/2010/main" val="2271158420"/>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p:cSld name="QUOTE WIT">
    <p:bg>
      <p:bgRef idx="1001">
        <a:schemeClr val="bg1"/>
      </p:bgRef>
    </p:bg>
    <p:spTree>
      <p:nvGrpSpPr>
        <p:cNvPr id="1" name=""/>
        <p:cNvGrpSpPr/>
        <p:nvPr/>
      </p:nvGrpSpPr>
      <p:grpSpPr>
        <a:xfrm>
          <a:off x="0" y="0"/>
          <a:ext cx="0" cy="0"/>
          <a:chOff x="0" y="0"/>
          <a:chExt cx="0" cy="0"/>
        </a:xfrm>
      </p:grpSpPr>
      <p:pic>
        <p:nvPicPr>
          <p:cNvPr id="24" name="Picture 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9505951"/>
            <a:ext cx="17340263" cy="247650"/>
          </a:xfrm>
          <a:prstGeom prst="rect">
            <a:avLst/>
          </a:prstGeom>
        </p:spPr>
      </p:pic>
      <p:sp>
        <p:nvSpPr>
          <p:cNvPr id="3" name="Text Placeholder 2"/>
          <p:cNvSpPr>
            <a:spLocks noGrp="1"/>
          </p:cNvSpPr>
          <p:nvPr>
            <p:ph type="body" sz="quarter" idx="10" hasCustomPrompt="1"/>
          </p:nvPr>
        </p:nvSpPr>
        <p:spPr>
          <a:xfrm>
            <a:off x="3425824" y="1073151"/>
            <a:ext cx="10498139" cy="6596063"/>
          </a:xfrm>
        </p:spPr>
        <p:txBody>
          <a:bodyPr anchor="ctr" anchorCtr="0"/>
          <a:lstStyle>
            <a:lvl1pPr marL="0" indent="0" algn="ctr">
              <a:buNone/>
              <a:defRPr/>
            </a:lvl1pPr>
          </a:lstStyle>
          <a:p>
            <a:pPr lvl="0"/>
            <a:r>
              <a:rPr lang="nl-NL" dirty="0" smtClean="0"/>
              <a:t>Gebruik een slide als deze voor een quote of ter verduidelijking van een hoofdstuk. Deze tekst wordt horizontaal en verticaal gecentreerd</a:t>
            </a:r>
          </a:p>
        </p:txBody>
      </p:sp>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31922" y="8785225"/>
            <a:ext cx="1876414" cy="591266"/>
          </a:xfrm>
          <a:prstGeom prst="rect">
            <a:avLst/>
          </a:prstGeom>
        </p:spPr>
      </p:pic>
    </p:spTree>
    <p:extLst>
      <p:ext uri="{BB962C8B-B14F-4D97-AF65-F5344CB8AC3E}">
        <p14:creationId xmlns:p14="http://schemas.microsoft.com/office/powerpoint/2010/main" val="3713388321"/>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p:cSld name="PAYOFF ZWART">
    <p:bg>
      <p:bgRef idx="1001">
        <a:schemeClr val="bg1"/>
      </p:bgRef>
    </p:bg>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3051817" y="3425808"/>
            <a:ext cx="11236645" cy="1122138"/>
          </a:xfrm>
          <a:prstGeom prst="rect">
            <a:avLst/>
          </a:prstGeom>
        </p:spPr>
        <p:txBody>
          <a:bodyPr anchor="t" anchorCtr="0">
            <a:noAutofit/>
          </a:bodyPr>
          <a:lstStyle>
            <a:lvl1pPr algn="ctr">
              <a:defRPr sz="7300">
                <a:solidFill>
                  <a:schemeClr val="accent2"/>
                </a:solidFill>
              </a:defRPr>
            </a:lvl1pPr>
          </a:lstStyle>
          <a:p>
            <a:r>
              <a:rPr lang="en-US" dirty="0" smtClean="0"/>
              <a:t>PAY OFF</a:t>
            </a:r>
            <a:endParaRPr lang="en-US" dirty="0"/>
          </a:p>
        </p:txBody>
      </p:sp>
      <p:sp>
        <p:nvSpPr>
          <p:cNvPr id="7" name="Content Placeholder 11"/>
          <p:cNvSpPr>
            <a:spLocks noGrp="1"/>
          </p:cNvSpPr>
          <p:nvPr>
            <p:ph sz="quarter" idx="10" hasCustomPrompt="1"/>
          </p:nvPr>
        </p:nvSpPr>
        <p:spPr>
          <a:xfrm>
            <a:off x="3051817" y="4523464"/>
            <a:ext cx="11236645" cy="3862555"/>
          </a:xfrm>
          <a:prstGeom prst="rect">
            <a:avLst/>
          </a:prstGeom>
        </p:spPr>
        <p:txBody>
          <a:bodyPr>
            <a:noAutofit/>
          </a:bodyPr>
          <a:lstStyle>
            <a:lvl1pPr marL="0" indent="0" algn="ctr">
              <a:lnSpc>
                <a:spcPct val="80000"/>
              </a:lnSpc>
              <a:buNone/>
              <a:defRPr sz="7300" b="1" baseline="0">
                <a:solidFill>
                  <a:schemeClr val="tx2"/>
                </a:solidFill>
              </a:defRPr>
            </a:lvl1pPr>
          </a:lstStyle>
          <a:p>
            <a:pPr lvl="0"/>
            <a:r>
              <a:rPr lang="nl-NL" dirty="0" smtClean="0"/>
              <a:t>TWEE REGELS MAXIMAAL</a:t>
            </a:r>
            <a:endParaRPr lang="nl-NL" dirty="0"/>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31922" y="8800723"/>
            <a:ext cx="1876414" cy="591266"/>
          </a:xfrm>
          <a:prstGeom prst="rect">
            <a:avLst/>
          </a:prstGeom>
        </p:spPr>
      </p:pic>
    </p:spTree>
    <p:extLst>
      <p:ext uri="{BB962C8B-B14F-4D97-AF65-F5344CB8AC3E}">
        <p14:creationId xmlns:p14="http://schemas.microsoft.com/office/powerpoint/2010/main" val="988541701"/>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p:cSld name="PAYOFF WI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51817" y="3425808"/>
            <a:ext cx="11236645" cy="1122138"/>
          </a:xfrm>
          <a:prstGeom prst="rect">
            <a:avLst/>
          </a:prstGeom>
        </p:spPr>
        <p:txBody>
          <a:bodyPr anchor="t" anchorCtr="0">
            <a:noAutofit/>
          </a:bodyPr>
          <a:lstStyle>
            <a:lvl1pPr algn="ctr">
              <a:defRPr sz="7300">
                <a:solidFill>
                  <a:schemeClr val="accent1"/>
                </a:solidFill>
              </a:defRPr>
            </a:lvl1pPr>
          </a:lstStyle>
          <a:p>
            <a:r>
              <a:rPr lang="en-US" dirty="0" smtClean="0"/>
              <a:t>PAY OFF</a:t>
            </a:r>
            <a:endParaRPr lang="en-US" dirty="0"/>
          </a:p>
        </p:txBody>
      </p:sp>
      <p:sp>
        <p:nvSpPr>
          <p:cNvPr id="12" name="Content Placeholder 11"/>
          <p:cNvSpPr>
            <a:spLocks noGrp="1"/>
          </p:cNvSpPr>
          <p:nvPr>
            <p:ph sz="quarter" idx="10" hasCustomPrompt="1"/>
          </p:nvPr>
        </p:nvSpPr>
        <p:spPr>
          <a:xfrm>
            <a:off x="3051817" y="4523464"/>
            <a:ext cx="11236645" cy="3862555"/>
          </a:xfrm>
          <a:prstGeom prst="rect">
            <a:avLst/>
          </a:prstGeom>
        </p:spPr>
        <p:txBody>
          <a:bodyPr>
            <a:noAutofit/>
          </a:bodyPr>
          <a:lstStyle>
            <a:lvl1pPr marL="0" indent="0" algn="ctr">
              <a:lnSpc>
                <a:spcPct val="80000"/>
              </a:lnSpc>
              <a:buNone/>
              <a:defRPr sz="7300" b="1" baseline="0">
                <a:solidFill>
                  <a:schemeClr val="bg2"/>
                </a:solidFill>
              </a:defRPr>
            </a:lvl1pPr>
          </a:lstStyle>
          <a:p>
            <a:pPr lvl="0"/>
            <a:r>
              <a:rPr lang="nl-NL" dirty="0" smtClean="0"/>
              <a:t>TWEE REGELS MAXIMAAL</a:t>
            </a:r>
            <a:endParaRPr lang="nl-NL"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9505951"/>
            <a:ext cx="17340263" cy="247650"/>
          </a:xfrm>
          <a:prstGeom prst="rect">
            <a:avLst/>
          </a:prstGeom>
        </p:spPr>
      </p:pic>
      <p:pic>
        <p:nvPicPr>
          <p:cNvPr id="14" name="Pictur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31922" y="8785225"/>
            <a:ext cx="1876414" cy="591266"/>
          </a:xfrm>
          <a:prstGeom prst="rect">
            <a:avLst/>
          </a:prstGeom>
        </p:spPr>
      </p:pic>
    </p:spTree>
    <p:extLst>
      <p:ext uri="{BB962C8B-B14F-4D97-AF65-F5344CB8AC3E}">
        <p14:creationId xmlns:p14="http://schemas.microsoft.com/office/powerpoint/2010/main" val="278744483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AGENDA BULLETS">
    <p:bg>
      <p:bgRef idx="1001">
        <a:schemeClr val="bg1"/>
      </p:bgRef>
    </p:bg>
    <p:spTree>
      <p:nvGrpSpPr>
        <p:cNvPr id="1" name=""/>
        <p:cNvGrpSpPr/>
        <p:nvPr/>
      </p:nvGrpSpPr>
      <p:grpSpPr>
        <a:xfrm>
          <a:off x="0" y="0"/>
          <a:ext cx="0" cy="0"/>
          <a:chOff x="0" y="0"/>
          <a:chExt cx="0" cy="0"/>
        </a:xfrm>
      </p:grpSpPr>
      <p:pic>
        <p:nvPicPr>
          <p:cNvPr id="24" name="Picture 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9505951"/>
            <a:ext cx="17340263" cy="247650"/>
          </a:xfrm>
          <a:prstGeom prst="rect">
            <a:avLst/>
          </a:prstGeom>
        </p:spPr>
      </p:pic>
      <p:sp>
        <p:nvSpPr>
          <p:cNvPr id="9" name="Title 1"/>
          <p:cNvSpPr>
            <a:spLocks noGrp="1"/>
          </p:cNvSpPr>
          <p:nvPr>
            <p:ph type="title" hasCustomPrompt="1"/>
          </p:nvPr>
        </p:nvSpPr>
        <p:spPr>
          <a:xfrm>
            <a:off x="977772" y="843460"/>
            <a:ext cx="7561167" cy="1346288"/>
          </a:xfrm>
          <a:prstGeom prst="rect">
            <a:avLst/>
          </a:prstGeom>
        </p:spPr>
        <p:txBody>
          <a:bodyPr anchor="t" anchorCtr="0">
            <a:noAutofit/>
          </a:bodyPr>
          <a:lstStyle>
            <a:lvl1pPr>
              <a:lnSpc>
                <a:spcPct val="80000"/>
              </a:lnSpc>
              <a:defRPr sz="5400" baseline="0"/>
            </a:lvl1pPr>
          </a:lstStyle>
          <a:p>
            <a:r>
              <a:rPr lang="en-US" dirty="0" smtClean="0"/>
              <a:t>Basic agenda – </a:t>
            </a:r>
            <a:r>
              <a:rPr lang="en-US" dirty="0" err="1" smtClean="0"/>
              <a:t>titel</a:t>
            </a:r>
            <a:endParaRPr lang="en-US" dirty="0"/>
          </a:p>
        </p:txBody>
      </p:sp>
      <p:sp>
        <p:nvSpPr>
          <p:cNvPr id="5" name="Text Placeholder 2"/>
          <p:cNvSpPr>
            <a:spLocks noGrp="1"/>
          </p:cNvSpPr>
          <p:nvPr>
            <p:ph type="body" sz="quarter" idx="10" hasCustomPrompt="1"/>
          </p:nvPr>
        </p:nvSpPr>
        <p:spPr>
          <a:xfrm>
            <a:off x="8877300" y="842965"/>
            <a:ext cx="7772400" cy="7672387"/>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err="1" smtClean="0"/>
              <a:t>Agendapunt</a:t>
            </a:r>
            <a:endParaRPr lang="en-US" dirty="0" smtClean="0"/>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nl-NL" dirty="0"/>
          </a:p>
        </p:txBody>
      </p:sp>
      <p:pic>
        <p:nvPicPr>
          <p:cNvPr id="14" name="Pictur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31922" y="8800723"/>
            <a:ext cx="1876414" cy="591266"/>
          </a:xfrm>
          <a:prstGeom prst="rect">
            <a:avLst/>
          </a:prstGeom>
        </p:spPr>
      </p:pic>
    </p:spTree>
    <p:extLst>
      <p:ext uri="{BB962C8B-B14F-4D97-AF65-F5344CB8AC3E}">
        <p14:creationId xmlns:p14="http://schemas.microsoft.com/office/powerpoint/2010/main" val="376078431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p:cSld name="PAYOFF 2 FOT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4095258" y="6480163"/>
            <a:ext cx="6618682" cy="707886"/>
          </a:xfrm>
          <a:prstGeom prst="rect">
            <a:avLst/>
          </a:prstGeom>
          <a:noFill/>
        </p:spPr>
        <p:txBody>
          <a:bodyPr wrap="square" lIns="91422" tIns="45712" rIns="91422" bIns="45712" rtlCol="0">
            <a:spAutoFit/>
          </a:bodyPr>
          <a:lstStyle/>
          <a:p>
            <a:r>
              <a:rPr lang="en-US" sz="4000" dirty="0" smtClean="0">
                <a:solidFill>
                  <a:schemeClr val="tx1"/>
                </a:solidFill>
                <a:latin typeface="+mj-lt"/>
              </a:rPr>
              <a:t>           MET</a:t>
            </a:r>
            <a:r>
              <a:rPr lang="en-US" sz="4000" baseline="0" dirty="0" smtClean="0">
                <a:solidFill>
                  <a:schemeClr val="tx1"/>
                </a:solidFill>
                <a:latin typeface="+mj-lt"/>
              </a:rPr>
              <a:t> ANDERE WOORDEN</a:t>
            </a:r>
            <a:endParaRPr lang="nl-NL" sz="4000" dirty="0" err="1" smtClean="0">
              <a:solidFill>
                <a:schemeClr val="tx1"/>
              </a:solidFill>
              <a:latin typeface="+mj-lt"/>
            </a:endParaRPr>
          </a:p>
        </p:txBody>
      </p:sp>
      <p:sp>
        <p:nvSpPr>
          <p:cNvPr id="15" name="TextBox 14"/>
          <p:cNvSpPr txBox="1"/>
          <p:nvPr/>
        </p:nvSpPr>
        <p:spPr>
          <a:xfrm>
            <a:off x="9326099" y="5906128"/>
            <a:ext cx="7426651" cy="3462470"/>
          </a:xfrm>
          <a:prstGeom prst="rect">
            <a:avLst/>
          </a:prstGeom>
          <a:noFill/>
        </p:spPr>
        <p:txBody>
          <a:bodyPr wrap="square" lIns="91422" tIns="45712" rIns="91422" bIns="45712" rtlCol="0">
            <a:spAutoFit/>
          </a:bodyPr>
          <a:lstStyle/>
          <a:p>
            <a:pPr lvl="0"/>
            <a:r>
              <a:rPr lang="nl-NL" sz="7300" b="1" dirty="0" smtClean="0">
                <a:solidFill>
                  <a:schemeClr val="tx1"/>
                </a:solidFill>
                <a:latin typeface="+mj-lt"/>
              </a:rPr>
              <a:t>	WE DOEN </a:t>
            </a:r>
          </a:p>
          <a:p>
            <a:pPr lvl="0"/>
            <a:r>
              <a:rPr lang="nl-NL" sz="7300" b="1" dirty="0" smtClean="0">
                <a:solidFill>
                  <a:schemeClr val="tx1"/>
                </a:solidFill>
                <a:latin typeface="+mj-lt"/>
              </a:rPr>
              <a:t>HET ANDERS</a:t>
            </a:r>
          </a:p>
          <a:p>
            <a:endParaRPr lang="nl-NL" sz="7300" b="1" dirty="0" err="1" smtClean="0">
              <a:solidFill>
                <a:schemeClr val="tx1"/>
              </a:solidFill>
              <a:latin typeface="+mj-lt"/>
            </a:endParaRPr>
          </a:p>
        </p:txBody>
      </p:sp>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31922" y="8800723"/>
            <a:ext cx="1876414" cy="591266"/>
          </a:xfrm>
          <a:prstGeom prst="rect">
            <a:avLst/>
          </a:prstGeom>
        </p:spPr>
      </p:pic>
    </p:spTree>
    <p:extLst>
      <p:ext uri="{BB962C8B-B14F-4D97-AF65-F5344CB8AC3E}">
        <p14:creationId xmlns:p14="http://schemas.microsoft.com/office/powerpoint/2010/main" val="3798099008"/>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p:cSld name="PAYOFF 2 PINK">
    <p:bg>
      <p:bgPr>
        <a:solidFill>
          <a:schemeClr val="accent5"/>
        </a:solidFill>
        <a:effectLst/>
      </p:bgPr>
    </p:bg>
    <p:spTree>
      <p:nvGrpSpPr>
        <p:cNvPr id="1" name=""/>
        <p:cNvGrpSpPr/>
        <p:nvPr/>
      </p:nvGrpSpPr>
      <p:grpSpPr>
        <a:xfrm>
          <a:off x="0" y="0"/>
          <a:ext cx="0" cy="0"/>
          <a:chOff x="0" y="0"/>
          <a:chExt cx="0" cy="0"/>
        </a:xfrm>
      </p:grpSpPr>
      <p:sp>
        <p:nvSpPr>
          <p:cNvPr id="6" name="TextBox 5"/>
          <p:cNvSpPr txBox="1"/>
          <p:nvPr/>
        </p:nvSpPr>
        <p:spPr>
          <a:xfrm>
            <a:off x="2571259" y="4079865"/>
            <a:ext cx="6618682" cy="707886"/>
          </a:xfrm>
          <a:prstGeom prst="rect">
            <a:avLst/>
          </a:prstGeom>
          <a:noFill/>
        </p:spPr>
        <p:txBody>
          <a:bodyPr wrap="square" lIns="91422" tIns="45712" rIns="91422" bIns="45712" rtlCol="0">
            <a:spAutoFit/>
          </a:bodyPr>
          <a:lstStyle/>
          <a:p>
            <a:r>
              <a:rPr lang="en-US" sz="4000" dirty="0" smtClean="0">
                <a:solidFill>
                  <a:schemeClr val="tx1"/>
                </a:solidFill>
                <a:latin typeface="+mj-lt"/>
              </a:rPr>
              <a:t>           MET</a:t>
            </a:r>
            <a:r>
              <a:rPr lang="en-US" sz="4000" baseline="0" dirty="0" smtClean="0">
                <a:solidFill>
                  <a:schemeClr val="tx1"/>
                </a:solidFill>
                <a:latin typeface="+mj-lt"/>
              </a:rPr>
              <a:t> ANDERE WOORDEN</a:t>
            </a:r>
            <a:endParaRPr lang="nl-NL" sz="4000" dirty="0" err="1" smtClean="0">
              <a:solidFill>
                <a:schemeClr val="tx1"/>
              </a:solidFill>
              <a:latin typeface="+mj-lt"/>
            </a:endParaRPr>
          </a:p>
        </p:txBody>
      </p:sp>
      <p:sp>
        <p:nvSpPr>
          <p:cNvPr id="7" name="TextBox 6"/>
          <p:cNvSpPr txBox="1"/>
          <p:nvPr/>
        </p:nvSpPr>
        <p:spPr>
          <a:xfrm>
            <a:off x="7802099" y="3505828"/>
            <a:ext cx="7426651" cy="3462470"/>
          </a:xfrm>
          <a:prstGeom prst="rect">
            <a:avLst/>
          </a:prstGeom>
          <a:noFill/>
        </p:spPr>
        <p:txBody>
          <a:bodyPr wrap="square" lIns="91422" tIns="45712" rIns="91422" bIns="45712" rtlCol="0">
            <a:spAutoFit/>
          </a:bodyPr>
          <a:lstStyle/>
          <a:p>
            <a:pPr lvl="0"/>
            <a:r>
              <a:rPr lang="nl-NL" sz="7300" b="1" dirty="0" smtClean="0">
                <a:solidFill>
                  <a:schemeClr val="tx1"/>
                </a:solidFill>
                <a:latin typeface="+mj-lt"/>
              </a:rPr>
              <a:t>	WE DOEN </a:t>
            </a:r>
          </a:p>
          <a:p>
            <a:pPr lvl="0"/>
            <a:r>
              <a:rPr lang="nl-NL" sz="7300" b="1" dirty="0" smtClean="0">
                <a:solidFill>
                  <a:schemeClr val="tx1"/>
                </a:solidFill>
                <a:latin typeface="+mj-lt"/>
              </a:rPr>
              <a:t>HET ANDERS</a:t>
            </a:r>
          </a:p>
          <a:p>
            <a:endParaRPr lang="nl-NL" sz="7300" b="1" dirty="0" err="1" smtClean="0">
              <a:solidFill>
                <a:schemeClr val="tx1"/>
              </a:solidFill>
              <a:latin typeface="+mj-lt"/>
            </a:endParaRPr>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31922" y="8800723"/>
            <a:ext cx="1876414" cy="591266"/>
          </a:xfrm>
          <a:prstGeom prst="rect">
            <a:avLst/>
          </a:prstGeom>
        </p:spPr>
      </p:pic>
    </p:spTree>
    <p:extLst>
      <p:ext uri="{BB962C8B-B14F-4D97-AF65-F5344CB8AC3E}">
        <p14:creationId xmlns:p14="http://schemas.microsoft.com/office/powerpoint/2010/main" val="71073825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p:cSld name="2_PAYOFF 2 PINK">
    <p:bg>
      <p:bgPr>
        <a:solidFill>
          <a:schemeClr val="accent6"/>
        </a:solidFill>
        <a:effectLst/>
      </p:bgPr>
    </p:bg>
    <p:spTree>
      <p:nvGrpSpPr>
        <p:cNvPr id="1" name=""/>
        <p:cNvGrpSpPr/>
        <p:nvPr/>
      </p:nvGrpSpPr>
      <p:grpSpPr>
        <a:xfrm>
          <a:off x="0" y="0"/>
          <a:ext cx="0" cy="0"/>
          <a:chOff x="0" y="0"/>
          <a:chExt cx="0" cy="0"/>
        </a:xfrm>
      </p:grpSpPr>
      <p:sp>
        <p:nvSpPr>
          <p:cNvPr id="6" name="TextBox 5"/>
          <p:cNvSpPr txBox="1"/>
          <p:nvPr/>
        </p:nvSpPr>
        <p:spPr>
          <a:xfrm>
            <a:off x="2571259" y="4079865"/>
            <a:ext cx="6618682" cy="707886"/>
          </a:xfrm>
          <a:prstGeom prst="rect">
            <a:avLst/>
          </a:prstGeom>
          <a:noFill/>
        </p:spPr>
        <p:txBody>
          <a:bodyPr wrap="square" lIns="91422" tIns="45712" rIns="91422" bIns="45712" rtlCol="0">
            <a:spAutoFit/>
          </a:bodyPr>
          <a:lstStyle/>
          <a:p>
            <a:r>
              <a:rPr lang="en-US" sz="4000" dirty="0" smtClean="0">
                <a:solidFill>
                  <a:schemeClr val="tx1"/>
                </a:solidFill>
                <a:latin typeface="+mj-lt"/>
              </a:rPr>
              <a:t>           MET</a:t>
            </a:r>
            <a:r>
              <a:rPr lang="en-US" sz="4000" baseline="0" dirty="0" smtClean="0">
                <a:solidFill>
                  <a:schemeClr val="tx1"/>
                </a:solidFill>
                <a:latin typeface="+mj-lt"/>
              </a:rPr>
              <a:t> ANDERE WOORDEN</a:t>
            </a:r>
            <a:endParaRPr lang="nl-NL" sz="4000" dirty="0" err="1" smtClean="0">
              <a:solidFill>
                <a:schemeClr val="tx1"/>
              </a:solidFill>
              <a:latin typeface="+mj-lt"/>
            </a:endParaRPr>
          </a:p>
        </p:txBody>
      </p:sp>
      <p:sp>
        <p:nvSpPr>
          <p:cNvPr id="7" name="TextBox 6"/>
          <p:cNvSpPr txBox="1"/>
          <p:nvPr/>
        </p:nvSpPr>
        <p:spPr>
          <a:xfrm>
            <a:off x="7802099" y="3505828"/>
            <a:ext cx="7426651" cy="3462470"/>
          </a:xfrm>
          <a:prstGeom prst="rect">
            <a:avLst/>
          </a:prstGeom>
          <a:noFill/>
        </p:spPr>
        <p:txBody>
          <a:bodyPr wrap="square" lIns="91422" tIns="45712" rIns="91422" bIns="45712" rtlCol="0">
            <a:spAutoFit/>
          </a:bodyPr>
          <a:lstStyle/>
          <a:p>
            <a:pPr lvl="0"/>
            <a:r>
              <a:rPr lang="nl-NL" sz="7300" b="1" dirty="0" smtClean="0">
                <a:solidFill>
                  <a:schemeClr val="tx1"/>
                </a:solidFill>
                <a:latin typeface="+mj-lt"/>
              </a:rPr>
              <a:t>	WE DOEN </a:t>
            </a:r>
          </a:p>
          <a:p>
            <a:pPr lvl="0"/>
            <a:r>
              <a:rPr lang="nl-NL" sz="7300" b="1" dirty="0" smtClean="0">
                <a:solidFill>
                  <a:schemeClr val="tx1"/>
                </a:solidFill>
                <a:latin typeface="+mj-lt"/>
              </a:rPr>
              <a:t>HET ANDERS</a:t>
            </a:r>
          </a:p>
          <a:p>
            <a:endParaRPr lang="nl-NL" sz="7300" b="1" dirty="0" err="1" smtClean="0">
              <a:solidFill>
                <a:schemeClr val="tx1"/>
              </a:solidFill>
              <a:latin typeface="+mj-lt"/>
            </a:endParaRPr>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31922" y="8800723"/>
            <a:ext cx="1876414" cy="591266"/>
          </a:xfrm>
          <a:prstGeom prst="rect">
            <a:avLst/>
          </a:prstGeom>
        </p:spPr>
      </p:pic>
    </p:spTree>
    <p:extLst>
      <p:ext uri="{BB962C8B-B14F-4D97-AF65-F5344CB8AC3E}">
        <p14:creationId xmlns:p14="http://schemas.microsoft.com/office/powerpoint/2010/main" val="178932863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p:cSld name="3_PAYOFF 2 PINK">
    <p:bg>
      <p:bgPr>
        <a:solidFill>
          <a:schemeClr val="accent4"/>
        </a:solidFill>
        <a:effectLst/>
      </p:bgPr>
    </p:bg>
    <p:spTree>
      <p:nvGrpSpPr>
        <p:cNvPr id="1" name=""/>
        <p:cNvGrpSpPr/>
        <p:nvPr/>
      </p:nvGrpSpPr>
      <p:grpSpPr>
        <a:xfrm>
          <a:off x="0" y="0"/>
          <a:ext cx="0" cy="0"/>
          <a:chOff x="0" y="0"/>
          <a:chExt cx="0" cy="0"/>
        </a:xfrm>
      </p:grpSpPr>
      <p:sp>
        <p:nvSpPr>
          <p:cNvPr id="6" name="TextBox 5"/>
          <p:cNvSpPr txBox="1"/>
          <p:nvPr/>
        </p:nvSpPr>
        <p:spPr>
          <a:xfrm>
            <a:off x="2571259" y="4079865"/>
            <a:ext cx="6618682" cy="707886"/>
          </a:xfrm>
          <a:prstGeom prst="rect">
            <a:avLst/>
          </a:prstGeom>
          <a:noFill/>
        </p:spPr>
        <p:txBody>
          <a:bodyPr wrap="square" lIns="91422" tIns="45712" rIns="91422" bIns="45712" rtlCol="0">
            <a:spAutoFit/>
          </a:bodyPr>
          <a:lstStyle/>
          <a:p>
            <a:r>
              <a:rPr lang="en-US" sz="4000" dirty="0" smtClean="0">
                <a:solidFill>
                  <a:schemeClr val="tx1"/>
                </a:solidFill>
                <a:latin typeface="+mj-lt"/>
              </a:rPr>
              <a:t>           MET</a:t>
            </a:r>
            <a:r>
              <a:rPr lang="en-US" sz="4000" baseline="0" dirty="0" smtClean="0">
                <a:solidFill>
                  <a:schemeClr val="tx1"/>
                </a:solidFill>
                <a:latin typeface="+mj-lt"/>
              </a:rPr>
              <a:t> ANDERE WOORDEN</a:t>
            </a:r>
            <a:endParaRPr lang="nl-NL" sz="4000" dirty="0" err="1" smtClean="0">
              <a:solidFill>
                <a:schemeClr val="tx1"/>
              </a:solidFill>
              <a:latin typeface="+mj-lt"/>
            </a:endParaRPr>
          </a:p>
        </p:txBody>
      </p:sp>
      <p:sp>
        <p:nvSpPr>
          <p:cNvPr id="7" name="TextBox 6"/>
          <p:cNvSpPr txBox="1"/>
          <p:nvPr/>
        </p:nvSpPr>
        <p:spPr>
          <a:xfrm>
            <a:off x="7802099" y="3505828"/>
            <a:ext cx="7426651" cy="3462470"/>
          </a:xfrm>
          <a:prstGeom prst="rect">
            <a:avLst/>
          </a:prstGeom>
          <a:noFill/>
        </p:spPr>
        <p:txBody>
          <a:bodyPr wrap="square" lIns="91422" tIns="45712" rIns="91422" bIns="45712" rtlCol="0">
            <a:spAutoFit/>
          </a:bodyPr>
          <a:lstStyle/>
          <a:p>
            <a:pPr lvl="0"/>
            <a:r>
              <a:rPr lang="nl-NL" sz="7300" b="1" dirty="0" smtClean="0">
                <a:solidFill>
                  <a:schemeClr val="tx1"/>
                </a:solidFill>
                <a:latin typeface="+mj-lt"/>
              </a:rPr>
              <a:t>	WE DOEN </a:t>
            </a:r>
          </a:p>
          <a:p>
            <a:pPr lvl="0"/>
            <a:r>
              <a:rPr lang="nl-NL" sz="7300" b="1" dirty="0" smtClean="0">
                <a:solidFill>
                  <a:schemeClr val="tx1"/>
                </a:solidFill>
                <a:latin typeface="+mj-lt"/>
              </a:rPr>
              <a:t>HET ANDERS</a:t>
            </a:r>
          </a:p>
          <a:p>
            <a:endParaRPr lang="nl-NL" sz="7300" b="1" dirty="0" err="1" smtClean="0">
              <a:solidFill>
                <a:schemeClr val="tx1"/>
              </a:solidFill>
              <a:latin typeface="+mj-lt"/>
            </a:endParaRPr>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31922" y="8800723"/>
            <a:ext cx="1876414" cy="591266"/>
          </a:xfrm>
          <a:prstGeom prst="rect">
            <a:avLst/>
          </a:prstGeom>
        </p:spPr>
      </p:pic>
    </p:spTree>
    <p:extLst>
      <p:ext uri="{BB962C8B-B14F-4D97-AF65-F5344CB8AC3E}">
        <p14:creationId xmlns:p14="http://schemas.microsoft.com/office/powerpoint/2010/main" val="155119949"/>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p:cSld name="4_PAYOFF 2 PINK">
    <p:bg>
      <p:bgPr>
        <a:solidFill>
          <a:schemeClr val="accent3"/>
        </a:solidFill>
        <a:effectLst/>
      </p:bgPr>
    </p:bg>
    <p:spTree>
      <p:nvGrpSpPr>
        <p:cNvPr id="1" name=""/>
        <p:cNvGrpSpPr/>
        <p:nvPr/>
      </p:nvGrpSpPr>
      <p:grpSpPr>
        <a:xfrm>
          <a:off x="0" y="0"/>
          <a:ext cx="0" cy="0"/>
          <a:chOff x="0" y="0"/>
          <a:chExt cx="0" cy="0"/>
        </a:xfrm>
      </p:grpSpPr>
      <p:sp>
        <p:nvSpPr>
          <p:cNvPr id="6" name="TextBox 5"/>
          <p:cNvSpPr txBox="1"/>
          <p:nvPr/>
        </p:nvSpPr>
        <p:spPr>
          <a:xfrm>
            <a:off x="2571259" y="4079865"/>
            <a:ext cx="6618682" cy="707886"/>
          </a:xfrm>
          <a:prstGeom prst="rect">
            <a:avLst/>
          </a:prstGeom>
          <a:noFill/>
        </p:spPr>
        <p:txBody>
          <a:bodyPr wrap="square" lIns="91422" tIns="45712" rIns="91422" bIns="45712" rtlCol="0">
            <a:spAutoFit/>
          </a:bodyPr>
          <a:lstStyle/>
          <a:p>
            <a:r>
              <a:rPr lang="en-US" sz="4000" dirty="0" smtClean="0">
                <a:solidFill>
                  <a:schemeClr val="tx1"/>
                </a:solidFill>
                <a:latin typeface="+mj-lt"/>
              </a:rPr>
              <a:t>           MET</a:t>
            </a:r>
            <a:r>
              <a:rPr lang="en-US" sz="4000" baseline="0" dirty="0" smtClean="0">
                <a:solidFill>
                  <a:schemeClr val="tx1"/>
                </a:solidFill>
                <a:latin typeface="+mj-lt"/>
              </a:rPr>
              <a:t> ANDERE WOORDEN</a:t>
            </a:r>
            <a:endParaRPr lang="nl-NL" sz="4000" dirty="0" err="1" smtClean="0">
              <a:solidFill>
                <a:schemeClr val="tx1"/>
              </a:solidFill>
              <a:latin typeface="+mj-lt"/>
            </a:endParaRPr>
          </a:p>
        </p:txBody>
      </p:sp>
      <p:sp>
        <p:nvSpPr>
          <p:cNvPr id="7" name="TextBox 6"/>
          <p:cNvSpPr txBox="1"/>
          <p:nvPr/>
        </p:nvSpPr>
        <p:spPr>
          <a:xfrm>
            <a:off x="7802099" y="3505828"/>
            <a:ext cx="7426651" cy="3462470"/>
          </a:xfrm>
          <a:prstGeom prst="rect">
            <a:avLst/>
          </a:prstGeom>
          <a:noFill/>
        </p:spPr>
        <p:txBody>
          <a:bodyPr wrap="square" lIns="91422" tIns="45712" rIns="91422" bIns="45712" rtlCol="0">
            <a:spAutoFit/>
          </a:bodyPr>
          <a:lstStyle/>
          <a:p>
            <a:pPr lvl="0"/>
            <a:r>
              <a:rPr lang="nl-NL" sz="7300" b="1" dirty="0" smtClean="0">
                <a:solidFill>
                  <a:schemeClr val="tx1"/>
                </a:solidFill>
                <a:latin typeface="+mj-lt"/>
              </a:rPr>
              <a:t>	WE DOEN </a:t>
            </a:r>
          </a:p>
          <a:p>
            <a:pPr lvl="0"/>
            <a:r>
              <a:rPr lang="nl-NL" sz="7300" b="1" dirty="0" smtClean="0">
                <a:solidFill>
                  <a:schemeClr val="tx1"/>
                </a:solidFill>
                <a:latin typeface="+mj-lt"/>
              </a:rPr>
              <a:t>HET ANDERS</a:t>
            </a:r>
          </a:p>
          <a:p>
            <a:endParaRPr lang="nl-NL" sz="7300" b="1" dirty="0" err="1" smtClean="0">
              <a:solidFill>
                <a:schemeClr val="tx1"/>
              </a:solidFill>
              <a:latin typeface="+mj-lt"/>
            </a:endParaRPr>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31922" y="8800723"/>
            <a:ext cx="1876414" cy="591266"/>
          </a:xfrm>
          <a:prstGeom prst="rect">
            <a:avLst/>
          </a:prstGeom>
        </p:spPr>
      </p:pic>
    </p:spTree>
    <p:extLst>
      <p:ext uri="{BB962C8B-B14F-4D97-AF65-F5344CB8AC3E}">
        <p14:creationId xmlns:p14="http://schemas.microsoft.com/office/powerpoint/2010/main" val="3351001979"/>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p:cSld name="1_PAYOFF 2 PINK">
    <p:bg>
      <p:bgPr>
        <a:solidFill>
          <a:schemeClr val="accent2"/>
        </a:solidFill>
        <a:effectLst/>
      </p:bgPr>
    </p:bg>
    <p:spTree>
      <p:nvGrpSpPr>
        <p:cNvPr id="1" name=""/>
        <p:cNvGrpSpPr/>
        <p:nvPr/>
      </p:nvGrpSpPr>
      <p:grpSpPr>
        <a:xfrm>
          <a:off x="0" y="0"/>
          <a:ext cx="0" cy="0"/>
          <a:chOff x="0" y="0"/>
          <a:chExt cx="0" cy="0"/>
        </a:xfrm>
      </p:grpSpPr>
      <p:sp>
        <p:nvSpPr>
          <p:cNvPr id="6" name="TextBox 5"/>
          <p:cNvSpPr txBox="1"/>
          <p:nvPr/>
        </p:nvSpPr>
        <p:spPr>
          <a:xfrm>
            <a:off x="2571259" y="4079865"/>
            <a:ext cx="6618682" cy="707886"/>
          </a:xfrm>
          <a:prstGeom prst="rect">
            <a:avLst/>
          </a:prstGeom>
          <a:noFill/>
        </p:spPr>
        <p:txBody>
          <a:bodyPr wrap="square" lIns="91422" tIns="45712" rIns="91422" bIns="45712" rtlCol="0">
            <a:spAutoFit/>
          </a:bodyPr>
          <a:lstStyle/>
          <a:p>
            <a:r>
              <a:rPr lang="en-US" sz="4000" dirty="0" smtClean="0">
                <a:solidFill>
                  <a:schemeClr val="tx1"/>
                </a:solidFill>
                <a:latin typeface="+mj-lt"/>
              </a:rPr>
              <a:t>           MET</a:t>
            </a:r>
            <a:r>
              <a:rPr lang="en-US" sz="4000" baseline="0" dirty="0" smtClean="0">
                <a:solidFill>
                  <a:schemeClr val="tx1"/>
                </a:solidFill>
                <a:latin typeface="+mj-lt"/>
              </a:rPr>
              <a:t> ANDERE WOORDEN</a:t>
            </a:r>
            <a:endParaRPr lang="nl-NL" sz="4000" dirty="0" err="1" smtClean="0">
              <a:solidFill>
                <a:schemeClr val="tx1"/>
              </a:solidFill>
              <a:latin typeface="+mj-lt"/>
            </a:endParaRPr>
          </a:p>
        </p:txBody>
      </p:sp>
      <p:sp>
        <p:nvSpPr>
          <p:cNvPr id="7" name="TextBox 6"/>
          <p:cNvSpPr txBox="1"/>
          <p:nvPr/>
        </p:nvSpPr>
        <p:spPr>
          <a:xfrm>
            <a:off x="7802099" y="3505828"/>
            <a:ext cx="7426651" cy="3462470"/>
          </a:xfrm>
          <a:prstGeom prst="rect">
            <a:avLst/>
          </a:prstGeom>
          <a:noFill/>
        </p:spPr>
        <p:txBody>
          <a:bodyPr wrap="square" lIns="91422" tIns="45712" rIns="91422" bIns="45712" rtlCol="0">
            <a:spAutoFit/>
          </a:bodyPr>
          <a:lstStyle/>
          <a:p>
            <a:pPr lvl="0"/>
            <a:r>
              <a:rPr lang="nl-NL" sz="7300" b="1" dirty="0" smtClean="0">
                <a:solidFill>
                  <a:schemeClr val="tx1"/>
                </a:solidFill>
                <a:latin typeface="+mj-lt"/>
              </a:rPr>
              <a:t>	WE DOEN </a:t>
            </a:r>
          </a:p>
          <a:p>
            <a:pPr lvl="0"/>
            <a:r>
              <a:rPr lang="nl-NL" sz="7300" b="1" dirty="0" smtClean="0">
                <a:solidFill>
                  <a:schemeClr val="tx1"/>
                </a:solidFill>
                <a:latin typeface="+mj-lt"/>
              </a:rPr>
              <a:t>HET ANDERS</a:t>
            </a:r>
          </a:p>
          <a:p>
            <a:endParaRPr lang="nl-NL" sz="7300" b="1" dirty="0" err="1" smtClean="0">
              <a:solidFill>
                <a:schemeClr val="tx1"/>
              </a:solidFill>
              <a:latin typeface="+mj-lt"/>
            </a:endParaRPr>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31922" y="8800723"/>
            <a:ext cx="1876414" cy="591266"/>
          </a:xfrm>
          <a:prstGeom prst="rect">
            <a:avLst/>
          </a:prstGeom>
        </p:spPr>
      </p:pic>
    </p:spTree>
    <p:extLst>
      <p:ext uri="{BB962C8B-B14F-4D97-AF65-F5344CB8AC3E}">
        <p14:creationId xmlns:p14="http://schemas.microsoft.com/office/powerpoint/2010/main" val="153925706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p:cSld name="PAYOFF 2 GREEN">
    <p:bg>
      <p:bgPr>
        <a:solidFill>
          <a:schemeClr val="accent1"/>
        </a:solidFill>
        <a:effectLst/>
      </p:bgPr>
    </p:bg>
    <p:spTree>
      <p:nvGrpSpPr>
        <p:cNvPr id="1" name=""/>
        <p:cNvGrpSpPr/>
        <p:nvPr/>
      </p:nvGrpSpPr>
      <p:grpSpPr>
        <a:xfrm>
          <a:off x="0" y="0"/>
          <a:ext cx="0" cy="0"/>
          <a:chOff x="0" y="0"/>
          <a:chExt cx="0" cy="0"/>
        </a:xfrm>
      </p:grpSpPr>
      <p:sp>
        <p:nvSpPr>
          <p:cNvPr id="6" name="TextBox 5"/>
          <p:cNvSpPr txBox="1"/>
          <p:nvPr/>
        </p:nvSpPr>
        <p:spPr>
          <a:xfrm>
            <a:off x="2571259" y="4079865"/>
            <a:ext cx="6618682" cy="707886"/>
          </a:xfrm>
          <a:prstGeom prst="rect">
            <a:avLst/>
          </a:prstGeom>
          <a:noFill/>
        </p:spPr>
        <p:txBody>
          <a:bodyPr wrap="square" lIns="91422" tIns="45712" rIns="91422" bIns="45712" rtlCol="0">
            <a:spAutoFit/>
          </a:bodyPr>
          <a:lstStyle/>
          <a:p>
            <a:r>
              <a:rPr lang="en-US" sz="4000" dirty="0" smtClean="0">
                <a:solidFill>
                  <a:schemeClr val="tx1"/>
                </a:solidFill>
                <a:latin typeface="+mj-lt"/>
              </a:rPr>
              <a:t>           MET</a:t>
            </a:r>
            <a:r>
              <a:rPr lang="en-US" sz="4000" baseline="0" dirty="0" smtClean="0">
                <a:solidFill>
                  <a:schemeClr val="tx1"/>
                </a:solidFill>
                <a:latin typeface="+mj-lt"/>
              </a:rPr>
              <a:t> ANDERE WOORDEN</a:t>
            </a:r>
            <a:endParaRPr lang="nl-NL" sz="4000" dirty="0" err="1" smtClean="0">
              <a:solidFill>
                <a:schemeClr val="tx1"/>
              </a:solidFill>
              <a:latin typeface="+mj-lt"/>
            </a:endParaRPr>
          </a:p>
        </p:txBody>
      </p:sp>
      <p:sp>
        <p:nvSpPr>
          <p:cNvPr id="7" name="TextBox 6"/>
          <p:cNvSpPr txBox="1"/>
          <p:nvPr/>
        </p:nvSpPr>
        <p:spPr>
          <a:xfrm>
            <a:off x="7802099" y="3505828"/>
            <a:ext cx="7426651" cy="3462470"/>
          </a:xfrm>
          <a:prstGeom prst="rect">
            <a:avLst/>
          </a:prstGeom>
          <a:noFill/>
        </p:spPr>
        <p:txBody>
          <a:bodyPr wrap="square" lIns="91422" tIns="45712" rIns="91422" bIns="45712" rtlCol="0">
            <a:spAutoFit/>
          </a:bodyPr>
          <a:lstStyle/>
          <a:p>
            <a:pPr lvl="0"/>
            <a:r>
              <a:rPr lang="nl-NL" sz="7300" b="1" dirty="0" smtClean="0">
                <a:solidFill>
                  <a:schemeClr val="tx1"/>
                </a:solidFill>
                <a:latin typeface="+mj-lt"/>
              </a:rPr>
              <a:t>	WE DOEN </a:t>
            </a:r>
          </a:p>
          <a:p>
            <a:pPr lvl="0"/>
            <a:r>
              <a:rPr lang="nl-NL" sz="7300" b="1" dirty="0" smtClean="0">
                <a:solidFill>
                  <a:schemeClr val="tx1"/>
                </a:solidFill>
                <a:latin typeface="+mj-lt"/>
              </a:rPr>
              <a:t>HET ANDERS</a:t>
            </a:r>
          </a:p>
          <a:p>
            <a:endParaRPr lang="nl-NL" sz="7300" b="1" dirty="0" err="1" smtClean="0">
              <a:solidFill>
                <a:schemeClr val="tx1"/>
              </a:solidFill>
              <a:latin typeface="+mj-lt"/>
            </a:endParaRPr>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31922" y="8800723"/>
            <a:ext cx="1876414" cy="591266"/>
          </a:xfrm>
          <a:prstGeom prst="rect">
            <a:avLst/>
          </a:prstGeom>
        </p:spPr>
      </p:pic>
    </p:spTree>
    <p:extLst>
      <p:ext uri="{BB962C8B-B14F-4D97-AF65-F5344CB8AC3E}">
        <p14:creationId xmlns:p14="http://schemas.microsoft.com/office/powerpoint/2010/main" val="72555659"/>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p:cSld name="1_PAYOFF 2 GREEN">
    <p:bg>
      <p:bgPr>
        <a:solidFill>
          <a:srgbClr val="00A9C7"/>
        </a:solidFill>
        <a:effectLst/>
      </p:bgPr>
    </p:bg>
    <p:spTree>
      <p:nvGrpSpPr>
        <p:cNvPr id="1" name=""/>
        <p:cNvGrpSpPr/>
        <p:nvPr/>
      </p:nvGrpSpPr>
      <p:grpSpPr>
        <a:xfrm>
          <a:off x="0" y="0"/>
          <a:ext cx="0" cy="0"/>
          <a:chOff x="0" y="0"/>
          <a:chExt cx="0" cy="0"/>
        </a:xfrm>
      </p:grpSpPr>
      <p:sp>
        <p:nvSpPr>
          <p:cNvPr id="6" name="TextBox 5"/>
          <p:cNvSpPr txBox="1"/>
          <p:nvPr/>
        </p:nvSpPr>
        <p:spPr>
          <a:xfrm>
            <a:off x="2571259" y="4079865"/>
            <a:ext cx="6618682" cy="707886"/>
          </a:xfrm>
          <a:prstGeom prst="rect">
            <a:avLst/>
          </a:prstGeom>
          <a:noFill/>
        </p:spPr>
        <p:txBody>
          <a:bodyPr wrap="square" lIns="91422" tIns="45712" rIns="91422" bIns="45712" rtlCol="0">
            <a:spAutoFit/>
          </a:bodyPr>
          <a:lstStyle/>
          <a:p>
            <a:r>
              <a:rPr lang="en-US" sz="4000" dirty="0" smtClean="0">
                <a:solidFill>
                  <a:schemeClr val="tx1"/>
                </a:solidFill>
                <a:latin typeface="+mj-lt"/>
              </a:rPr>
              <a:t>           MET</a:t>
            </a:r>
            <a:r>
              <a:rPr lang="en-US" sz="4000" baseline="0" dirty="0" smtClean="0">
                <a:solidFill>
                  <a:schemeClr val="tx1"/>
                </a:solidFill>
                <a:latin typeface="+mj-lt"/>
              </a:rPr>
              <a:t> ANDERE WOORDEN</a:t>
            </a:r>
            <a:endParaRPr lang="nl-NL" sz="4000" dirty="0" err="1" smtClean="0">
              <a:solidFill>
                <a:schemeClr val="tx1"/>
              </a:solidFill>
              <a:latin typeface="+mj-lt"/>
            </a:endParaRPr>
          </a:p>
        </p:txBody>
      </p:sp>
      <p:sp>
        <p:nvSpPr>
          <p:cNvPr id="7" name="TextBox 6"/>
          <p:cNvSpPr txBox="1"/>
          <p:nvPr/>
        </p:nvSpPr>
        <p:spPr>
          <a:xfrm>
            <a:off x="7802099" y="3505828"/>
            <a:ext cx="7426651" cy="3462470"/>
          </a:xfrm>
          <a:prstGeom prst="rect">
            <a:avLst/>
          </a:prstGeom>
          <a:noFill/>
        </p:spPr>
        <p:txBody>
          <a:bodyPr wrap="square" lIns="91422" tIns="45712" rIns="91422" bIns="45712" rtlCol="0">
            <a:spAutoFit/>
          </a:bodyPr>
          <a:lstStyle/>
          <a:p>
            <a:pPr lvl="0"/>
            <a:r>
              <a:rPr lang="nl-NL" sz="7300" b="1" dirty="0" smtClean="0">
                <a:solidFill>
                  <a:schemeClr val="tx1"/>
                </a:solidFill>
                <a:latin typeface="+mj-lt"/>
              </a:rPr>
              <a:t>	WE DOEN </a:t>
            </a:r>
          </a:p>
          <a:p>
            <a:pPr lvl="0"/>
            <a:r>
              <a:rPr lang="nl-NL" sz="7300" b="1" dirty="0" smtClean="0">
                <a:solidFill>
                  <a:schemeClr val="tx1"/>
                </a:solidFill>
                <a:latin typeface="+mj-lt"/>
              </a:rPr>
              <a:t>HET ANDERS</a:t>
            </a:r>
          </a:p>
          <a:p>
            <a:endParaRPr lang="nl-NL" sz="7300" b="1" dirty="0" err="1" smtClean="0">
              <a:solidFill>
                <a:schemeClr val="tx1"/>
              </a:solidFill>
              <a:latin typeface="+mj-lt"/>
            </a:endParaRPr>
          </a:p>
        </p:txBody>
      </p:sp>
      <p:pic>
        <p:nvPicPr>
          <p:cNvPr id="12" name="Pictur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31922" y="8800723"/>
            <a:ext cx="1876414" cy="591266"/>
          </a:xfrm>
          <a:prstGeom prst="rect">
            <a:avLst/>
          </a:prstGeom>
        </p:spPr>
      </p:pic>
    </p:spTree>
    <p:extLst>
      <p:ext uri="{BB962C8B-B14F-4D97-AF65-F5344CB8AC3E}">
        <p14:creationId xmlns:p14="http://schemas.microsoft.com/office/powerpoint/2010/main" val="2981254581"/>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p:cSld name="PAYOFF 2 ZWART">
    <p:bg>
      <p:bgPr>
        <a:solidFill>
          <a:schemeClr val="bg1"/>
        </a:solidFill>
        <a:effectLst/>
      </p:bgPr>
    </p:bg>
    <p:spTree>
      <p:nvGrpSpPr>
        <p:cNvPr id="1" name=""/>
        <p:cNvGrpSpPr/>
        <p:nvPr/>
      </p:nvGrpSpPr>
      <p:grpSpPr>
        <a:xfrm>
          <a:off x="0" y="0"/>
          <a:ext cx="0" cy="0"/>
          <a:chOff x="0" y="0"/>
          <a:chExt cx="0" cy="0"/>
        </a:xfrm>
      </p:grpSpPr>
      <p:sp>
        <p:nvSpPr>
          <p:cNvPr id="7" name="TextBox 6"/>
          <p:cNvSpPr txBox="1"/>
          <p:nvPr/>
        </p:nvSpPr>
        <p:spPr>
          <a:xfrm>
            <a:off x="2571259" y="4079865"/>
            <a:ext cx="6618682" cy="707886"/>
          </a:xfrm>
          <a:prstGeom prst="rect">
            <a:avLst/>
          </a:prstGeom>
          <a:noFill/>
        </p:spPr>
        <p:txBody>
          <a:bodyPr wrap="square" lIns="91422" tIns="45712" rIns="91422" bIns="45712" rtlCol="0">
            <a:spAutoFit/>
          </a:bodyPr>
          <a:lstStyle/>
          <a:p>
            <a:r>
              <a:rPr lang="en-US" sz="4000" dirty="0" smtClean="0">
                <a:solidFill>
                  <a:schemeClr val="tx1"/>
                </a:solidFill>
                <a:latin typeface="+mj-lt"/>
              </a:rPr>
              <a:t>           MET</a:t>
            </a:r>
            <a:r>
              <a:rPr lang="en-US" sz="4000" baseline="0" dirty="0" smtClean="0">
                <a:solidFill>
                  <a:schemeClr val="tx1"/>
                </a:solidFill>
                <a:latin typeface="+mj-lt"/>
              </a:rPr>
              <a:t> ANDERE WOORDEN</a:t>
            </a:r>
            <a:endParaRPr lang="nl-NL" sz="4000" dirty="0" err="1" smtClean="0">
              <a:solidFill>
                <a:schemeClr val="tx1"/>
              </a:solidFill>
              <a:latin typeface="+mj-lt"/>
            </a:endParaRPr>
          </a:p>
        </p:txBody>
      </p:sp>
      <p:sp>
        <p:nvSpPr>
          <p:cNvPr id="9" name="TextBox 8"/>
          <p:cNvSpPr txBox="1"/>
          <p:nvPr/>
        </p:nvSpPr>
        <p:spPr>
          <a:xfrm>
            <a:off x="7802099" y="3505828"/>
            <a:ext cx="7426651" cy="3462470"/>
          </a:xfrm>
          <a:prstGeom prst="rect">
            <a:avLst/>
          </a:prstGeom>
          <a:noFill/>
        </p:spPr>
        <p:txBody>
          <a:bodyPr wrap="square" lIns="91422" tIns="45712" rIns="91422" bIns="45712" rtlCol="0">
            <a:spAutoFit/>
          </a:bodyPr>
          <a:lstStyle/>
          <a:p>
            <a:pPr lvl="0"/>
            <a:r>
              <a:rPr lang="nl-NL" sz="7300" b="1" dirty="0" smtClean="0">
                <a:solidFill>
                  <a:schemeClr val="tx1"/>
                </a:solidFill>
                <a:latin typeface="+mj-lt"/>
              </a:rPr>
              <a:t>	WE DOEN </a:t>
            </a:r>
          </a:p>
          <a:p>
            <a:pPr lvl="0"/>
            <a:r>
              <a:rPr lang="nl-NL" sz="7300" b="1" dirty="0" smtClean="0">
                <a:solidFill>
                  <a:schemeClr val="tx1"/>
                </a:solidFill>
                <a:latin typeface="+mj-lt"/>
              </a:rPr>
              <a:t>HET ANDERS</a:t>
            </a:r>
          </a:p>
          <a:p>
            <a:endParaRPr lang="nl-NL" sz="7300" b="1" dirty="0" err="1" smtClean="0">
              <a:solidFill>
                <a:schemeClr val="tx1"/>
              </a:solidFill>
              <a:latin typeface="+mj-lt"/>
            </a:endParaRPr>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31922" y="8800723"/>
            <a:ext cx="1876414" cy="591266"/>
          </a:xfrm>
          <a:prstGeom prst="rect">
            <a:avLst/>
          </a:prstGeom>
        </p:spPr>
      </p:pic>
    </p:spTree>
    <p:extLst>
      <p:ext uri="{BB962C8B-B14F-4D97-AF65-F5344CB8AC3E}">
        <p14:creationId xmlns:p14="http://schemas.microsoft.com/office/powerpoint/2010/main" val="307102066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p:cSld name="END">
    <p:bg>
      <p:bgRef idx="1001">
        <a:schemeClr val="bg1"/>
      </p:bgRef>
    </p:bg>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09516" y="4294428"/>
            <a:ext cx="3835882" cy="1208703"/>
          </a:xfrm>
          <a:prstGeom prst="rect">
            <a:avLst/>
          </a:prstGeom>
        </p:spPr>
      </p:pic>
    </p:spTree>
    <p:extLst>
      <p:ext uri="{BB962C8B-B14F-4D97-AF65-F5344CB8AC3E}">
        <p14:creationId xmlns:p14="http://schemas.microsoft.com/office/powerpoint/2010/main" val="59745479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AGENDA BULLETS WIT">
    <p:bg>
      <p:bgPr>
        <a:solidFill>
          <a:schemeClr val="tx1"/>
        </a:solidFill>
        <a:effectLst/>
      </p:bgPr>
    </p:bg>
    <p:spTree>
      <p:nvGrpSpPr>
        <p:cNvPr id="1" name=""/>
        <p:cNvGrpSpPr/>
        <p:nvPr/>
      </p:nvGrpSpPr>
      <p:grpSpPr>
        <a:xfrm>
          <a:off x="0" y="0"/>
          <a:ext cx="0" cy="0"/>
          <a:chOff x="0" y="0"/>
          <a:chExt cx="0" cy="0"/>
        </a:xfrm>
      </p:grpSpPr>
      <p:pic>
        <p:nvPicPr>
          <p:cNvPr id="24" name="Picture 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9505951"/>
            <a:ext cx="17340263" cy="247650"/>
          </a:xfrm>
          <a:prstGeom prst="rect">
            <a:avLst/>
          </a:prstGeom>
        </p:spPr>
      </p:pic>
      <p:sp>
        <p:nvSpPr>
          <p:cNvPr id="8" name="Title 1"/>
          <p:cNvSpPr>
            <a:spLocks noGrp="1"/>
          </p:cNvSpPr>
          <p:nvPr>
            <p:ph type="title" hasCustomPrompt="1"/>
          </p:nvPr>
        </p:nvSpPr>
        <p:spPr>
          <a:xfrm>
            <a:off x="977772" y="843460"/>
            <a:ext cx="7561167" cy="1346288"/>
          </a:xfrm>
          <a:prstGeom prst="rect">
            <a:avLst/>
          </a:prstGeom>
        </p:spPr>
        <p:txBody>
          <a:bodyPr anchor="t" anchorCtr="0">
            <a:noAutofit/>
          </a:bodyPr>
          <a:lstStyle>
            <a:lvl1pPr>
              <a:lnSpc>
                <a:spcPct val="80000"/>
              </a:lnSpc>
              <a:defRPr sz="5400" baseline="0">
                <a:solidFill>
                  <a:schemeClr val="bg1"/>
                </a:solidFill>
              </a:defRPr>
            </a:lvl1pPr>
          </a:lstStyle>
          <a:p>
            <a:r>
              <a:rPr lang="en-US" dirty="0" smtClean="0"/>
              <a:t>Op de agenda</a:t>
            </a:r>
            <a:endParaRPr lang="en-US" dirty="0"/>
          </a:p>
        </p:txBody>
      </p:sp>
      <p:sp>
        <p:nvSpPr>
          <p:cNvPr id="3" name="Text Placeholder 2"/>
          <p:cNvSpPr>
            <a:spLocks noGrp="1"/>
          </p:cNvSpPr>
          <p:nvPr>
            <p:ph type="body" sz="quarter" idx="10" hasCustomPrompt="1"/>
          </p:nvPr>
        </p:nvSpPr>
        <p:spPr>
          <a:xfrm>
            <a:off x="8877300" y="842965"/>
            <a:ext cx="7772400" cy="7672387"/>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err="1" smtClean="0"/>
              <a:t>Agendapunt</a:t>
            </a:r>
            <a:endParaRPr lang="en-US" dirty="0" smtClean="0"/>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nl-NL" dirty="0"/>
          </a:p>
        </p:txBody>
      </p:sp>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31922" y="8785225"/>
            <a:ext cx="1876414" cy="591266"/>
          </a:xfrm>
          <a:prstGeom prst="rect">
            <a:avLst/>
          </a:prstGeom>
        </p:spPr>
      </p:pic>
    </p:spTree>
    <p:extLst>
      <p:ext uri="{BB962C8B-B14F-4D97-AF65-F5344CB8AC3E}">
        <p14:creationId xmlns:p14="http://schemas.microsoft.com/office/powerpoint/2010/main" val="226292351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p:cSld name="BLANCO AMIS">
    <p:bg>
      <p:bgPr>
        <a:solidFill>
          <a:schemeClr val="tx1"/>
        </a:solid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9505951"/>
            <a:ext cx="17340263" cy="247650"/>
          </a:xfrm>
          <a:prstGeom prst="rect">
            <a:avLst/>
          </a:prstGeom>
        </p:spPr>
      </p:pic>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31922" y="8785225"/>
            <a:ext cx="1876414" cy="591266"/>
          </a:xfrm>
          <a:prstGeom prst="rect">
            <a:avLst/>
          </a:prstGeom>
        </p:spPr>
      </p:pic>
    </p:spTree>
    <p:extLst>
      <p:ext uri="{BB962C8B-B14F-4D97-AF65-F5344CB8AC3E}">
        <p14:creationId xmlns:p14="http://schemas.microsoft.com/office/powerpoint/2010/main" val="299916655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Titel en object">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15361212" y="473111"/>
            <a:ext cx="1755004" cy="716880"/>
          </a:xfrm>
          <a:prstGeom prst="rect">
            <a:avLst/>
          </a:prstGeom>
        </p:spPr>
        <p:txBody>
          <a:bodyPr lIns="154817" tIns="77409" rIns="154817" bIns="77409"/>
          <a:lstStyle/>
          <a:p>
            <a:fld id="{8C6C32FA-E44F-1241-B9B5-7B8834E103EA}" type="slidenum">
              <a:rPr lang="en-US" smtClean="0"/>
              <a:pPr/>
              <a:t>‹#›</a:t>
            </a:fld>
            <a:endParaRPr lang="en-US"/>
          </a:p>
        </p:txBody>
      </p:sp>
      <p:sp>
        <p:nvSpPr>
          <p:cNvPr id="2" name="Title 1"/>
          <p:cNvSpPr>
            <a:spLocks noGrp="1"/>
          </p:cNvSpPr>
          <p:nvPr>
            <p:ph type="title" hasCustomPrompt="1"/>
          </p:nvPr>
        </p:nvSpPr>
        <p:spPr>
          <a:xfrm>
            <a:off x="7599359" y="780345"/>
            <a:ext cx="9127380" cy="1408000"/>
          </a:xfrm>
          <a:prstGeom prst="rect">
            <a:avLst/>
          </a:prstGeom>
        </p:spPr>
        <p:txBody>
          <a:bodyPr wrap="square" lIns="0" tIns="0" rIns="0" bIns="0" anchor="ctr" anchorCtr="0"/>
          <a:lstStyle>
            <a:lvl1pPr>
              <a:lnSpc>
                <a:spcPts val="4741"/>
              </a:lnSpc>
              <a:defRPr b="0" i="0">
                <a:latin typeface="Arial"/>
                <a:cs typeface="Arial"/>
              </a:defRPr>
            </a:lvl1pPr>
          </a:lstStyle>
          <a:p>
            <a:r>
              <a:rPr lang="nl-NL" smtClean="0"/>
              <a:t>Titel</a:t>
            </a:r>
            <a:endParaRPr lang="en-US" dirty="0"/>
          </a:p>
        </p:txBody>
      </p:sp>
      <p:sp>
        <p:nvSpPr>
          <p:cNvPr id="7" name="Content Placeholder 2"/>
          <p:cNvSpPr>
            <a:spLocks noGrp="1"/>
          </p:cNvSpPr>
          <p:nvPr>
            <p:ph idx="1" hasCustomPrompt="1"/>
          </p:nvPr>
        </p:nvSpPr>
        <p:spPr>
          <a:xfrm>
            <a:off x="867013" y="2521338"/>
            <a:ext cx="15572102" cy="6861562"/>
          </a:xfrm>
          <a:prstGeom prst="rect">
            <a:avLst/>
          </a:prstGeom>
        </p:spPr>
        <p:txBody>
          <a:bodyPr wrap="square" lIns="0" tIns="0" rIns="0" bIns="0">
            <a:normAutofit/>
          </a:bodyPr>
          <a:lstStyle>
            <a:lvl1pPr marL="456925" indent="-456925">
              <a:lnSpc>
                <a:spcPts val="3725"/>
              </a:lnSpc>
              <a:spcAft>
                <a:spcPts val="0"/>
              </a:spcAft>
              <a:defRPr sz="3200" b="0" i="0">
                <a:latin typeface="Arial" pitchFamily="34" charset="0"/>
                <a:cs typeface="Arial"/>
              </a:defRPr>
            </a:lvl1pPr>
            <a:lvl2pPr marL="916539" indent="-459614" algn="l">
              <a:buSzPct val="100000"/>
              <a:buFont typeface="Arial" pitchFamily="34" charset="0"/>
              <a:buChar char="–"/>
              <a:tabLst>
                <a:tab pos="1669122" algn="l"/>
              </a:tabLst>
              <a:defRPr sz="2700" i="0" baseline="0">
                <a:latin typeface="Arial" pitchFamily="34" charset="0"/>
                <a:cs typeface="Arial" pitchFamily="34" charset="0"/>
              </a:defRPr>
            </a:lvl2pPr>
            <a:lvl3pPr marL="1292831" indent="-357478">
              <a:buFont typeface="Arial" pitchFamily="34" charset="0"/>
              <a:buChar char="•"/>
              <a:defRPr sz="2000" baseline="0">
                <a:latin typeface="Arial" pitchFamily="34" charset="0"/>
              </a:defRPr>
            </a:lvl3pPr>
            <a:lvl4pPr marL="1696000" indent="-378980">
              <a:buFont typeface="Arial" pitchFamily="34" charset="0"/>
              <a:buChar char="–"/>
              <a:defRPr sz="2000" baseline="0">
                <a:latin typeface="Arial" pitchFamily="34" charset="0"/>
              </a:defRPr>
            </a:lvl4pPr>
            <a:lvl5pPr marL="1118123" indent="-365540">
              <a:buFont typeface="Arial" pitchFamily="34" charset="0"/>
              <a:buChar char="•"/>
              <a:defRPr/>
            </a:lvl5pPr>
          </a:lstStyle>
          <a:p>
            <a:r>
              <a:rPr lang="nl-NL" smtClean="0"/>
              <a:t>Xxxx</a:t>
            </a:r>
          </a:p>
          <a:p>
            <a:pPr lvl="1"/>
            <a:r>
              <a:rPr lang="nl-NL" sz="2400" smtClean="0"/>
              <a:t>Xxxx</a:t>
            </a:r>
          </a:p>
          <a:p>
            <a:pPr lvl="2"/>
            <a:r>
              <a:rPr lang="nl-NL" sz="2400" smtClean="0"/>
              <a:t>Xxx</a:t>
            </a:r>
          </a:p>
          <a:p>
            <a:pPr lvl="3"/>
            <a:r>
              <a:rPr lang="nl-NL" sz="2400" smtClean="0"/>
              <a:t>Xxxxx</a:t>
            </a:r>
          </a:p>
        </p:txBody>
      </p:sp>
    </p:spTree>
    <p:extLst>
      <p:ext uri="{BB962C8B-B14F-4D97-AF65-F5344CB8AC3E}">
        <p14:creationId xmlns:p14="http://schemas.microsoft.com/office/powerpoint/2010/main" val="2601293694"/>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FOTO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2691921"/>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FOTO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0272693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FOTO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6217297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image" Target="../media/image1.pn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image" Target="../media/image2.png"/><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92214" y="519113"/>
            <a:ext cx="14955837" cy="1885951"/>
          </a:xfrm>
          <a:prstGeom prst="rect">
            <a:avLst/>
          </a:prstGeom>
        </p:spPr>
        <p:txBody>
          <a:bodyPr vert="horz" lIns="91422" tIns="45712" rIns="91422" bIns="45712" rtlCol="0" anchor="ctr">
            <a:normAutofit/>
          </a:bodyPr>
          <a:lstStyle/>
          <a:p>
            <a:r>
              <a:rPr lang="en-US" smtClean="0"/>
              <a:t>Click to edit Master title style</a:t>
            </a:r>
            <a:endParaRPr lang="nl-NL" dirty="0"/>
          </a:p>
        </p:txBody>
      </p:sp>
      <p:sp>
        <p:nvSpPr>
          <p:cNvPr id="3" name="Text Placeholder 2"/>
          <p:cNvSpPr>
            <a:spLocks noGrp="1"/>
          </p:cNvSpPr>
          <p:nvPr>
            <p:ph type="body" idx="1"/>
          </p:nvPr>
        </p:nvSpPr>
        <p:spPr>
          <a:xfrm>
            <a:off x="1192214" y="2597151"/>
            <a:ext cx="14955837" cy="6188075"/>
          </a:xfrm>
          <a:prstGeom prst="rect">
            <a:avLst/>
          </a:prstGeom>
        </p:spPr>
        <p:txBody>
          <a:bodyPr vert="horz" lIns="91422" tIns="45712" rIns="91422" bIns="45712"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dirty="0"/>
          </a:p>
        </p:txBody>
      </p:sp>
      <p:pic>
        <p:nvPicPr>
          <p:cNvPr id="4" name="Picture 3"/>
          <p:cNvPicPr>
            <a:picLocks noChangeAspect="1"/>
          </p:cNvPicPr>
          <p:nvPr/>
        </p:nvPicPr>
        <p:blipFill>
          <a:blip r:embed="rId63">
            <a:extLst>
              <a:ext uri="{28A0092B-C50C-407E-A947-70E740481C1C}">
                <a14:useLocalDpi xmlns:a14="http://schemas.microsoft.com/office/drawing/2010/main" val="0"/>
              </a:ext>
            </a:extLst>
          </a:blip>
          <a:stretch>
            <a:fillRect/>
          </a:stretch>
        </p:blipFill>
        <p:spPr>
          <a:xfrm>
            <a:off x="1" y="9505951"/>
            <a:ext cx="17340263" cy="247650"/>
          </a:xfrm>
          <a:prstGeom prst="rect">
            <a:avLst/>
          </a:prstGeom>
        </p:spPr>
      </p:pic>
      <p:pic>
        <p:nvPicPr>
          <p:cNvPr id="9" name="Picture 8"/>
          <p:cNvPicPr>
            <a:picLocks noChangeAspect="1"/>
          </p:cNvPicPr>
          <p:nvPr/>
        </p:nvPicPr>
        <p:blipFill>
          <a:blip r:embed="rId64" cstate="print">
            <a:extLst>
              <a:ext uri="{28A0092B-C50C-407E-A947-70E740481C1C}">
                <a14:useLocalDpi xmlns:a14="http://schemas.microsoft.com/office/drawing/2010/main" val="0"/>
              </a:ext>
            </a:extLst>
          </a:blip>
          <a:stretch>
            <a:fillRect/>
          </a:stretch>
        </p:blipFill>
        <p:spPr>
          <a:xfrm>
            <a:off x="7731922" y="8785225"/>
            <a:ext cx="1876414" cy="591266"/>
          </a:xfrm>
          <a:prstGeom prst="rect">
            <a:avLst/>
          </a:prstGeom>
        </p:spPr>
      </p:pic>
    </p:spTree>
    <p:extLst>
      <p:ext uri="{BB962C8B-B14F-4D97-AF65-F5344CB8AC3E}">
        <p14:creationId xmlns:p14="http://schemas.microsoft.com/office/powerpoint/2010/main" val="1601225489"/>
      </p:ext>
    </p:extLst>
  </p:cSld>
  <p:clrMap bg1="lt1" tx1="dk1" bg2="lt2" tx2="dk2" accent1="accent1" accent2="accent2" accent3="accent3" accent4="accent4" accent5="accent5" accent6="accent6" hlink="hlink" folHlink="folHlink"/>
  <p:sldLayoutIdLst>
    <p:sldLayoutId id="2147483701" r:id="rId1"/>
    <p:sldLayoutId id="2147483702" r:id="rId2"/>
    <p:sldLayoutId id="2147483726" r:id="rId3"/>
    <p:sldLayoutId id="2147483764" r:id="rId4"/>
    <p:sldLayoutId id="2147483704" r:id="rId5"/>
    <p:sldLayoutId id="2147483727" r:id="rId6"/>
    <p:sldLayoutId id="2147483765" r:id="rId7"/>
    <p:sldLayoutId id="2147483766" r:id="rId8"/>
    <p:sldLayoutId id="2147483767" r:id="rId9"/>
    <p:sldLayoutId id="2147483768" r:id="rId10"/>
    <p:sldLayoutId id="2147483769" r:id="rId11"/>
    <p:sldLayoutId id="2147483770" r:id="rId12"/>
    <p:sldLayoutId id="2147483771" r:id="rId13"/>
    <p:sldLayoutId id="2147483772" r:id="rId14"/>
    <p:sldLayoutId id="2147483773" r:id="rId15"/>
    <p:sldLayoutId id="2147483774" r:id="rId16"/>
    <p:sldLayoutId id="2147483775" r:id="rId17"/>
    <p:sldLayoutId id="2147483776" r:id="rId18"/>
    <p:sldLayoutId id="2147483777" r:id="rId19"/>
    <p:sldLayoutId id="2147483778" r:id="rId20"/>
    <p:sldLayoutId id="2147483779" r:id="rId21"/>
    <p:sldLayoutId id="2147483780" r:id="rId22"/>
    <p:sldLayoutId id="2147483781" r:id="rId23"/>
    <p:sldLayoutId id="2147483782" r:id="rId24"/>
    <p:sldLayoutId id="2147483783" r:id="rId25"/>
    <p:sldLayoutId id="2147483784" r:id="rId26"/>
    <p:sldLayoutId id="2147483763" r:id="rId27"/>
    <p:sldLayoutId id="2147483708" r:id="rId28"/>
    <p:sldLayoutId id="2147483729" r:id="rId29"/>
    <p:sldLayoutId id="2147483730" r:id="rId30"/>
    <p:sldLayoutId id="2147483785" r:id="rId31"/>
    <p:sldLayoutId id="2147483786" r:id="rId32"/>
    <p:sldLayoutId id="2147483787" r:id="rId33"/>
    <p:sldLayoutId id="2147483788" r:id="rId34"/>
    <p:sldLayoutId id="2147483789" r:id="rId35"/>
    <p:sldLayoutId id="2147483790" r:id="rId36"/>
    <p:sldLayoutId id="2147483791" r:id="rId37"/>
    <p:sldLayoutId id="2147483792" r:id="rId38"/>
    <p:sldLayoutId id="2147483793" r:id="rId39"/>
    <p:sldLayoutId id="2147483794" r:id="rId40"/>
    <p:sldLayoutId id="2147483795" r:id="rId41"/>
    <p:sldLayoutId id="2147483796" r:id="rId42"/>
    <p:sldLayoutId id="2147483797" r:id="rId43"/>
    <p:sldLayoutId id="2147483798" r:id="rId44"/>
    <p:sldLayoutId id="2147483799" r:id="rId45"/>
    <p:sldLayoutId id="2147483800" r:id="rId46"/>
    <p:sldLayoutId id="2147483713" r:id="rId47"/>
    <p:sldLayoutId id="2147483715" r:id="rId48"/>
    <p:sldLayoutId id="2147483728" r:id="rId49"/>
    <p:sldLayoutId id="2147483716" r:id="rId50"/>
    <p:sldLayoutId id="2147483717" r:id="rId51"/>
    <p:sldLayoutId id="2147483759" r:id="rId52"/>
    <p:sldLayoutId id="2147483760" r:id="rId53"/>
    <p:sldLayoutId id="2147483761" r:id="rId54"/>
    <p:sldLayoutId id="2147483758" r:id="rId55"/>
    <p:sldLayoutId id="2147483733" r:id="rId56"/>
    <p:sldLayoutId id="2147483762" r:id="rId57"/>
    <p:sldLayoutId id="2147483731" r:id="rId58"/>
    <p:sldLayoutId id="2147483718" r:id="rId59"/>
    <p:sldLayoutId id="2147483719" r:id="rId60"/>
    <p:sldLayoutId id="2147483885" r:id="rId61"/>
  </p:sldLayoutIdLst>
  <p:timing>
    <p:tnLst>
      <p:par>
        <p:cTn id="1" dur="indefinite" restart="never" nodeType="tmRoot"/>
      </p:par>
    </p:tnLst>
  </p:timing>
  <p:txStyles>
    <p:titleStyle>
      <a:lvl1pPr algn="l" defTabSz="1218978" rtl="0" eaLnBrk="1" latinLnBrk="0" hangingPunct="1">
        <a:lnSpc>
          <a:spcPct val="90000"/>
        </a:lnSpc>
        <a:spcBef>
          <a:spcPct val="0"/>
        </a:spcBef>
        <a:buNone/>
        <a:defRPr sz="6000" b="1" kern="1200" cap="all" baseline="0">
          <a:solidFill>
            <a:schemeClr val="tx1"/>
          </a:solidFill>
          <a:latin typeface="Arial Narrow" panose="020B0606020202030204" pitchFamily="34" charset="0"/>
          <a:ea typeface="+mj-ea"/>
          <a:cs typeface="+mj-cs"/>
        </a:defRPr>
      </a:lvl1pPr>
    </p:titleStyle>
    <p:bodyStyle>
      <a:lvl1pPr marL="304745" indent="-304745" algn="l" defTabSz="1218978" rtl="0" eaLnBrk="1" latinLnBrk="0" hangingPunct="1">
        <a:lnSpc>
          <a:spcPct val="90000"/>
        </a:lnSpc>
        <a:spcBef>
          <a:spcPts val="1333"/>
        </a:spcBef>
        <a:buFont typeface="Arial" panose="020B0604020202020204" pitchFamily="34" charset="0"/>
        <a:buChar char="•"/>
        <a:defRPr sz="3600" kern="1200">
          <a:solidFill>
            <a:schemeClr val="tx1"/>
          </a:solidFill>
          <a:latin typeface="Arial Narrow" panose="020B0606020202030204" pitchFamily="34" charset="0"/>
          <a:ea typeface="+mn-ea"/>
          <a:cs typeface="+mn-cs"/>
        </a:defRPr>
      </a:lvl1pPr>
      <a:lvl2pPr marL="914233" indent="-304745" algn="l" defTabSz="1218978" rtl="0" eaLnBrk="1" latinLnBrk="0" hangingPunct="1">
        <a:lnSpc>
          <a:spcPct val="90000"/>
        </a:lnSpc>
        <a:spcBef>
          <a:spcPts val="667"/>
        </a:spcBef>
        <a:buFont typeface="Arial" panose="020B0604020202020204" pitchFamily="34" charset="0"/>
        <a:buChar char="•"/>
        <a:defRPr sz="3100" kern="1200">
          <a:solidFill>
            <a:schemeClr val="tx1"/>
          </a:solidFill>
          <a:latin typeface="Arial Narrow" panose="020B0606020202030204" pitchFamily="34" charset="0"/>
          <a:ea typeface="+mn-ea"/>
          <a:cs typeface="+mn-cs"/>
        </a:defRPr>
      </a:lvl2pPr>
      <a:lvl3pPr marL="1523723" indent="-304745" algn="l" defTabSz="1218978" rtl="0" eaLnBrk="1" latinLnBrk="0" hangingPunct="1">
        <a:lnSpc>
          <a:spcPct val="90000"/>
        </a:lnSpc>
        <a:spcBef>
          <a:spcPts val="667"/>
        </a:spcBef>
        <a:buFont typeface="Arial" panose="020B0604020202020204" pitchFamily="34" charset="0"/>
        <a:buChar char="•"/>
        <a:defRPr sz="2800" kern="1200">
          <a:solidFill>
            <a:schemeClr val="tx1"/>
          </a:solidFill>
          <a:latin typeface="Arial Narrow" panose="020B0606020202030204" pitchFamily="34" charset="0"/>
          <a:ea typeface="+mn-ea"/>
          <a:cs typeface="+mn-cs"/>
        </a:defRPr>
      </a:lvl3pPr>
      <a:lvl4pPr marL="2133213" indent="-304745" algn="l" defTabSz="1218978" rtl="0" eaLnBrk="1" latinLnBrk="0" hangingPunct="1">
        <a:lnSpc>
          <a:spcPct val="90000"/>
        </a:lnSpc>
        <a:spcBef>
          <a:spcPts val="667"/>
        </a:spcBef>
        <a:buFont typeface="Arial" panose="020B0604020202020204" pitchFamily="34" charset="0"/>
        <a:buChar char="•"/>
        <a:defRPr sz="2400" kern="1200">
          <a:solidFill>
            <a:schemeClr val="tx1"/>
          </a:solidFill>
          <a:latin typeface="Arial Narrow" panose="020B0606020202030204" pitchFamily="34" charset="0"/>
          <a:ea typeface="+mn-ea"/>
          <a:cs typeface="+mn-cs"/>
        </a:defRPr>
      </a:lvl4pPr>
      <a:lvl5pPr marL="2437957" indent="0" algn="l" defTabSz="1218978" rtl="0" eaLnBrk="1" latinLnBrk="0" hangingPunct="1">
        <a:lnSpc>
          <a:spcPct val="90000"/>
        </a:lnSpc>
        <a:spcBef>
          <a:spcPts val="667"/>
        </a:spcBef>
        <a:buFont typeface="Arial" panose="020B0604020202020204" pitchFamily="34" charset="0"/>
        <a:buNone/>
        <a:defRPr sz="2400" kern="1200">
          <a:solidFill>
            <a:schemeClr val="tx1"/>
          </a:solidFill>
          <a:latin typeface="Arial Narrow" panose="020B0606020202030204" pitchFamily="34" charset="0"/>
          <a:ea typeface="+mn-ea"/>
          <a:cs typeface="+mn-cs"/>
        </a:defRPr>
      </a:lvl5pPr>
      <a:lvl6pPr marL="3352190" indent="-304745" algn="l" defTabSz="1218978"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1680" indent="-304745" algn="l" defTabSz="1218978"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168" indent="-304745" algn="l" defTabSz="1218978"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0657" indent="-304745" algn="l" defTabSz="1218978"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p:bodyStyle>
    <p:otherStyle>
      <a:defPPr>
        <a:defRPr lang="en-US"/>
      </a:defPPr>
      <a:lvl1pPr marL="0" algn="l" defTabSz="1218978" rtl="0" eaLnBrk="1" latinLnBrk="0" hangingPunct="1">
        <a:defRPr sz="2400" kern="1200">
          <a:solidFill>
            <a:schemeClr val="tx1"/>
          </a:solidFill>
          <a:latin typeface="+mn-lt"/>
          <a:ea typeface="+mn-ea"/>
          <a:cs typeface="+mn-cs"/>
        </a:defRPr>
      </a:lvl1pPr>
      <a:lvl2pPr marL="609490" algn="l" defTabSz="1218978" rtl="0" eaLnBrk="1" latinLnBrk="0" hangingPunct="1">
        <a:defRPr sz="2400" kern="1200">
          <a:solidFill>
            <a:schemeClr val="tx1"/>
          </a:solidFill>
          <a:latin typeface="+mn-lt"/>
          <a:ea typeface="+mn-ea"/>
          <a:cs typeface="+mn-cs"/>
        </a:defRPr>
      </a:lvl2pPr>
      <a:lvl3pPr marL="1218978" algn="l" defTabSz="1218978" rtl="0" eaLnBrk="1" latinLnBrk="0" hangingPunct="1">
        <a:defRPr sz="2400" kern="1200">
          <a:solidFill>
            <a:schemeClr val="tx1"/>
          </a:solidFill>
          <a:latin typeface="+mn-lt"/>
          <a:ea typeface="+mn-ea"/>
          <a:cs typeface="+mn-cs"/>
        </a:defRPr>
      </a:lvl3pPr>
      <a:lvl4pPr marL="1828467" algn="l" defTabSz="1218978" rtl="0" eaLnBrk="1" latinLnBrk="0" hangingPunct="1">
        <a:defRPr sz="2400" kern="1200">
          <a:solidFill>
            <a:schemeClr val="tx1"/>
          </a:solidFill>
          <a:latin typeface="+mn-lt"/>
          <a:ea typeface="+mn-ea"/>
          <a:cs typeface="+mn-cs"/>
        </a:defRPr>
      </a:lvl4pPr>
      <a:lvl5pPr marL="2437957" algn="l" defTabSz="1218978" rtl="0" eaLnBrk="1" latinLnBrk="0" hangingPunct="1">
        <a:defRPr sz="2400" kern="1200">
          <a:solidFill>
            <a:schemeClr val="tx1"/>
          </a:solidFill>
          <a:latin typeface="+mn-lt"/>
          <a:ea typeface="+mn-ea"/>
          <a:cs typeface="+mn-cs"/>
        </a:defRPr>
      </a:lvl5pPr>
      <a:lvl6pPr marL="3047445" algn="l" defTabSz="1218978" rtl="0" eaLnBrk="1" latinLnBrk="0" hangingPunct="1">
        <a:defRPr sz="2400" kern="1200">
          <a:solidFill>
            <a:schemeClr val="tx1"/>
          </a:solidFill>
          <a:latin typeface="+mn-lt"/>
          <a:ea typeface="+mn-ea"/>
          <a:cs typeface="+mn-cs"/>
        </a:defRPr>
      </a:lvl6pPr>
      <a:lvl7pPr marL="3656935" algn="l" defTabSz="1218978" rtl="0" eaLnBrk="1" latinLnBrk="0" hangingPunct="1">
        <a:defRPr sz="2400" kern="1200">
          <a:solidFill>
            <a:schemeClr val="tx1"/>
          </a:solidFill>
          <a:latin typeface="+mn-lt"/>
          <a:ea typeface="+mn-ea"/>
          <a:cs typeface="+mn-cs"/>
        </a:defRPr>
      </a:lvl7pPr>
      <a:lvl8pPr marL="4266423" algn="l" defTabSz="1218978" rtl="0" eaLnBrk="1" latinLnBrk="0" hangingPunct="1">
        <a:defRPr sz="2400" kern="1200">
          <a:solidFill>
            <a:schemeClr val="tx1"/>
          </a:solidFill>
          <a:latin typeface="+mn-lt"/>
          <a:ea typeface="+mn-ea"/>
          <a:cs typeface="+mn-cs"/>
        </a:defRPr>
      </a:lvl8pPr>
      <a:lvl9pPr marL="4875913" algn="l" defTabSz="1218978"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https://github.com/lucasjellema/real-time-ui-with-kafka-streams" TargetMode="External"/><Relationship Id="rId1" Type="http://schemas.openxmlformats.org/officeDocument/2006/relationships/slideLayout" Target="../slideLayouts/slideLayout28.xml"/></Relationships>
</file>

<file path=ppt/slides/_rels/slide1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8.xml"/></Relationships>
</file>

<file path=ppt/slides/_rels/slide1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7.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4.png"/><Relationship Id="rId1" Type="http://schemas.openxmlformats.org/officeDocument/2006/relationships/slideLayout" Target="../slideLayouts/slideLayout60.xml"/><Relationship Id="rId5" Type="http://schemas.openxmlformats.org/officeDocument/2006/relationships/image" Target="../media/image26.png"/><Relationship Id="rId4" Type="http://schemas.openxmlformats.org/officeDocument/2006/relationships/image" Target="../media/image25.jpeg"/></Relationships>
</file>

<file path=ppt/slides/_rels/slide17.xml.rels><?xml version="1.0" encoding="UTF-8" standalone="yes"?>
<Relationships xmlns="http://schemas.openxmlformats.org/package/2006/relationships"><Relationship Id="rId3" Type="http://schemas.openxmlformats.org/officeDocument/2006/relationships/hyperlink" Target="https://hub.docker.com/r/confluent/kafka/" TargetMode="External"/><Relationship Id="rId2" Type="http://schemas.openxmlformats.org/officeDocument/2006/relationships/notesSlide" Target="../notesSlides/notesSlide3.xml"/><Relationship Id="rId1" Type="http://schemas.openxmlformats.org/officeDocument/2006/relationships/slideLayout" Target="../slideLayouts/slideLayout27.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7.png"/><Relationship Id="rId2" Type="http://schemas.openxmlformats.org/officeDocument/2006/relationships/notesSlide" Target="../notesSlides/notesSlide4.xml"/><Relationship Id="rId1" Type="http://schemas.openxmlformats.org/officeDocument/2006/relationships/slideLayout" Target="../slideLayouts/slideLayout29.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16.png"/><Relationship Id="rId7" Type="http://schemas.openxmlformats.org/officeDocument/2006/relationships/image" Target="../media/image27.png"/><Relationship Id="rId2" Type="http://schemas.openxmlformats.org/officeDocument/2006/relationships/notesSlide" Target="../notesSlides/notesSlide5.xml"/><Relationship Id="rId1" Type="http://schemas.openxmlformats.org/officeDocument/2006/relationships/slideLayout" Target="../slideLayouts/slideLayout29.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 Id="rId9" Type="http://schemas.openxmlformats.org/officeDocument/2006/relationships/image" Target="../media/image29.png"/></Relationships>
</file>

<file path=ppt/slides/_rels/slide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9.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9.xml"/><Relationship Id="rId4" Type="http://schemas.openxmlformats.org/officeDocument/2006/relationships/image" Target="../media/image32.png"/></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9.xml"/></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9.xml"/></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8.xml"/></Relationships>
</file>

<file path=ppt/slides/_rels/slide2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8.xml"/></Relationships>
</file>

<file path=ppt/slides/_rels/slide25.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16.png"/><Relationship Id="rId7" Type="http://schemas.openxmlformats.org/officeDocument/2006/relationships/image" Target="../media/image27.png"/><Relationship Id="rId2" Type="http://schemas.openxmlformats.org/officeDocument/2006/relationships/notesSlide" Target="../notesSlides/notesSlide6.xml"/><Relationship Id="rId1" Type="http://schemas.openxmlformats.org/officeDocument/2006/relationships/slideLayout" Target="../slideLayouts/slideLayout29.xml"/><Relationship Id="rId6" Type="http://schemas.openxmlformats.org/officeDocument/2006/relationships/image" Target="../media/image19.png"/><Relationship Id="rId5" Type="http://schemas.openxmlformats.org/officeDocument/2006/relationships/image" Target="../media/image18.png"/><Relationship Id="rId10" Type="http://schemas.microsoft.com/office/2007/relationships/hdphoto" Target="../media/hdphoto1.wdp"/><Relationship Id="rId4" Type="http://schemas.openxmlformats.org/officeDocument/2006/relationships/image" Target="../media/image17.png"/><Relationship Id="rId9" Type="http://schemas.openxmlformats.org/officeDocument/2006/relationships/image" Target="../media/image40.png"/></Relationships>
</file>

<file path=ppt/slides/_rels/slide2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9.xml"/></Relationships>
</file>

<file path=ppt/slides/_rels/slide27.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16.png"/><Relationship Id="rId7"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29.xml"/><Relationship Id="rId6" Type="http://schemas.openxmlformats.org/officeDocument/2006/relationships/image" Target="../media/image19.png"/><Relationship Id="rId5" Type="http://schemas.openxmlformats.org/officeDocument/2006/relationships/image" Target="../media/image18.png"/><Relationship Id="rId10" Type="http://schemas.microsoft.com/office/2007/relationships/hdphoto" Target="../media/hdphoto1.wdp"/><Relationship Id="rId4" Type="http://schemas.openxmlformats.org/officeDocument/2006/relationships/image" Target="../media/image17.png"/><Relationship Id="rId9" Type="http://schemas.openxmlformats.org/officeDocument/2006/relationships/image" Target="../media/image40.png"/></Relationships>
</file>

<file path=ppt/slides/_rels/slide2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9.xml"/><Relationship Id="rId4" Type="http://schemas.openxmlformats.org/officeDocument/2006/relationships/image" Target="../media/image45.png"/></Relationships>
</file>

<file path=ppt/slides/_rels/slide2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9.xml"/></Relationships>
</file>

<file path=ppt/slides/_rels/slide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9.xml"/></Relationships>
</file>

<file path=ppt/slides/_rels/slide3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48.png"/><Relationship Id="rId1" Type="http://schemas.openxmlformats.org/officeDocument/2006/relationships/slideLayout" Target="../slideLayouts/slideLayout29.xml"/><Relationship Id="rId5" Type="http://schemas.openxmlformats.org/officeDocument/2006/relationships/image" Target="../media/image29.png"/><Relationship Id="rId4" Type="http://schemas.openxmlformats.org/officeDocument/2006/relationships/image" Target="../media/image27.png"/></Relationships>
</file>

<file path=ppt/slides/_rels/slide31.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16.png"/><Relationship Id="rId7"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29.xml"/><Relationship Id="rId6" Type="http://schemas.openxmlformats.org/officeDocument/2006/relationships/image" Target="../media/image19.png"/><Relationship Id="rId11" Type="http://schemas.openxmlformats.org/officeDocument/2006/relationships/image" Target="../media/image49.jpeg"/><Relationship Id="rId5" Type="http://schemas.openxmlformats.org/officeDocument/2006/relationships/image" Target="../media/image18.png"/><Relationship Id="rId10" Type="http://schemas.microsoft.com/office/2007/relationships/hdphoto" Target="../media/hdphoto1.wdp"/><Relationship Id="rId4" Type="http://schemas.openxmlformats.org/officeDocument/2006/relationships/image" Target="../media/image17.png"/><Relationship Id="rId9" Type="http://schemas.openxmlformats.org/officeDocument/2006/relationships/image" Target="../media/image40.png"/></Relationships>
</file>

<file path=ppt/slides/_rels/slide32.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16.png"/><Relationship Id="rId7"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29.xml"/><Relationship Id="rId6" Type="http://schemas.openxmlformats.org/officeDocument/2006/relationships/image" Target="../media/image19.png"/><Relationship Id="rId11" Type="http://schemas.openxmlformats.org/officeDocument/2006/relationships/image" Target="../media/image49.jpeg"/><Relationship Id="rId5" Type="http://schemas.openxmlformats.org/officeDocument/2006/relationships/image" Target="../media/image18.png"/><Relationship Id="rId10" Type="http://schemas.microsoft.com/office/2007/relationships/hdphoto" Target="../media/hdphoto1.wdp"/><Relationship Id="rId4" Type="http://schemas.openxmlformats.org/officeDocument/2006/relationships/image" Target="../media/image17.png"/><Relationship Id="rId9" Type="http://schemas.openxmlformats.org/officeDocument/2006/relationships/image" Target="../media/image40.png"/></Relationships>
</file>

<file path=ppt/slides/_rels/slide3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9.xml"/></Relationships>
</file>

<file path=ppt/slides/_rels/slide3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9.xml"/></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52.png"/><Relationship Id="rId1" Type="http://schemas.openxmlformats.org/officeDocument/2006/relationships/slideLayout" Target="../slideLayouts/slideLayout29.xml"/></Relationships>
</file>

<file path=ppt/slides/_rels/slide36.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16.png"/><Relationship Id="rId7"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29.xml"/><Relationship Id="rId6" Type="http://schemas.openxmlformats.org/officeDocument/2006/relationships/image" Target="../media/image19.png"/><Relationship Id="rId11" Type="http://schemas.openxmlformats.org/officeDocument/2006/relationships/image" Target="../media/image49.jpeg"/><Relationship Id="rId5" Type="http://schemas.openxmlformats.org/officeDocument/2006/relationships/image" Target="../media/image18.png"/><Relationship Id="rId10" Type="http://schemas.microsoft.com/office/2007/relationships/hdphoto" Target="../media/hdphoto1.wdp"/><Relationship Id="rId4" Type="http://schemas.openxmlformats.org/officeDocument/2006/relationships/image" Target="../media/image17.png"/><Relationship Id="rId9" Type="http://schemas.openxmlformats.org/officeDocument/2006/relationships/image" Target="../media/image40.png"/></Relationships>
</file>

<file path=ppt/slides/_rels/slide37.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16.png"/><Relationship Id="rId7" Type="http://schemas.openxmlformats.org/officeDocument/2006/relationships/image" Target="../media/image27.png"/><Relationship Id="rId12" Type="http://schemas.openxmlformats.org/officeDocument/2006/relationships/image" Target="../media/image53.jpeg"/><Relationship Id="rId2" Type="http://schemas.openxmlformats.org/officeDocument/2006/relationships/notesSlide" Target="../notesSlides/notesSlide11.xml"/><Relationship Id="rId1" Type="http://schemas.openxmlformats.org/officeDocument/2006/relationships/slideLayout" Target="../slideLayouts/slideLayout29.xml"/><Relationship Id="rId6" Type="http://schemas.openxmlformats.org/officeDocument/2006/relationships/image" Target="../media/image19.png"/><Relationship Id="rId11" Type="http://schemas.openxmlformats.org/officeDocument/2006/relationships/image" Target="../media/image49.jpeg"/><Relationship Id="rId5" Type="http://schemas.openxmlformats.org/officeDocument/2006/relationships/image" Target="../media/image18.png"/><Relationship Id="rId10" Type="http://schemas.microsoft.com/office/2007/relationships/hdphoto" Target="../media/hdphoto1.wdp"/><Relationship Id="rId4" Type="http://schemas.openxmlformats.org/officeDocument/2006/relationships/image" Target="../media/image17.png"/><Relationship Id="rId9" Type="http://schemas.openxmlformats.org/officeDocument/2006/relationships/image" Target="../media/image40.png"/></Relationships>
</file>

<file path=ppt/slides/_rels/slide3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9.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4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9.xml"/></Relationships>
</file>

<file path=ppt/slides/_rels/slide4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56.png"/><Relationship Id="rId1" Type="http://schemas.openxmlformats.org/officeDocument/2006/relationships/slideLayout" Target="../slideLayouts/slideLayout28.xml"/><Relationship Id="rId4" Type="http://schemas.openxmlformats.org/officeDocument/2006/relationships/image" Target="../media/image29.png"/></Relationships>
</file>

<file path=ppt/slides/_rels/slide43.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16.png"/><Relationship Id="rId7" Type="http://schemas.openxmlformats.org/officeDocument/2006/relationships/image" Target="../media/image27.png"/><Relationship Id="rId12" Type="http://schemas.openxmlformats.org/officeDocument/2006/relationships/image" Target="../media/image53.jpeg"/><Relationship Id="rId2" Type="http://schemas.openxmlformats.org/officeDocument/2006/relationships/notesSlide" Target="../notesSlides/notesSlide12.xml"/><Relationship Id="rId1" Type="http://schemas.openxmlformats.org/officeDocument/2006/relationships/slideLayout" Target="../slideLayouts/slideLayout29.xml"/><Relationship Id="rId6" Type="http://schemas.openxmlformats.org/officeDocument/2006/relationships/image" Target="../media/image19.png"/><Relationship Id="rId11" Type="http://schemas.openxmlformats.org/officeDocument/2006/relationships/image" Target="../media/image49.jpeg"/><Relationship Id="rId5" Type="http://schemas.openxmlformats.org/officeDocument/2006/relationships/image" Target="../media/image18.png"/><Relationship Id="rId10" Type="http://schemas.microsoft.com/office/2007/relationships/hdphoto" Target="../media/hdphoto1.wdp"/><Relationship Id="rId4" Type="http://schemas.openxmlformats.org/officeDocument/2006/relationships/image" Target="../media/image17.png"/><Relationship Id="rId9" Type="http://schemas.openxmlformats.org/officeDocument/2006/relationships/image" Target="../media/image40.png"/></Relationships>
</file>

<file path=ppt/slides/_rels/slide44.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16.png"/><Relationship Id="rId7" Type="http://schemas.openxmlformats.org/officeDocument/2006/relationships/image" Target="../media/image27.png"/><Relationship Id="rId12" Type="http://schemas.openxmlformats.org/officeDocument/2006/relationships/image" Target="../media/image53.jpeg"/><Relationship Id="rId2" Type="http://schemas.openxmlformats.org/officeDocument/2006/relationships/notesSlide" Target="../notesSlides/notesSlide13.xml"/><Relationship Id="rId1" Type="http://schemas.openxmlformats.org/officeDocument/2006/relationships/slideLayout" Target="../slideLayouts/slideLayout29.xml"/><Relationship Id="rId6" Type="http://schemas.openxmlformats.org/officeDocument/2006/relationships/image" Target="../media/image19.png"/><Relationship Id="rId11" Type="http://schemas.openxmlformats.org/officeDocument/2006/relationships/image" Target="../media/image49.jpeg"/><Relationship Id="rId5" Type="http://schemas.openxmlformats.org/officeDocument/2006/relationships/image" Target="../media/image18.png"/><Relationship Id="rId10" Type="http://schemas.microsoft.com/office/2007/relationships/hdphoto" Target="../media/hdphoto1.wdp"/><Relationship Id="rId4" Type="http://schemas.openxmlformats.org/officeDocument/2006/relationships/image" Target="../media/image17.png"/><Relationship Id="rId9" Type="http://schemas.openxmlformats.org/officeDocument/2006/relationships/image" Target="../media/image40.png"/></Relationships>
</file>

<file path=ppt/slides/_rels/slide4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0.png"/><Relationship Id="rId1" Type="http://schemas.openxmlformats.org/officeDocument/2006/relationships/slideLayout" Target="../slideLayouts/slideLayout29.xml"/></Relationships>
</file>

<file path=ppt/slides/_rels/slide4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58.png"/><Relationship Id="rId1" Type="http://schemas.openxmlformats.org/officeDocument/2006/relationships/slideLayout" Target="../slideLayouts/slideLayout29.xml"/><Relationship Id="rId4" Type="http://schemas.openxmlformats.org/officeDocument/2006/relationships/image" Target="../media/image29.png"/></Relationships>
</file>

<file path=ppt/slides/_rels/slide47.xml.rels><?xml version="1.0" encoding="UTF-8" standalone="yes"?>
<Relationships xmlns="http://schemas.openxmlformats.org/package/2006/relationships"><Relationship Id="rId8" Type="http://schemas.openxmlformats.org/officeDocument/2006/relationships/image" Target="../media/image53.jpeg"/><Relationship Id="rId3" Type="http://schemas.openxmlformats.org/officeDocument/2006/relationships/image" Target="../media/image28.png"/><Relationship Id="rId7" Type="http://schemas.openxmlformats.org/officeDocument/2006/relationships/image" Target="../media/image29.png"/><Relationship Id="rId2" Type="http://schemas.openxmlformats.org/officeDocument/2006/relationships/image" Target="../media/image17.png"/><Relationship Id="rId1" Type="http://schemas.openxmlformats.org/officeDocument/2006/relationships/slideLayout" Target="../slideLayouts/slideLayout29.xml"/><Relationship Id="rId6" Type="http://schemas.openxmlformats.org/officeDocument/2006/relationships/image" Target="../media/image18.png"/><Relationship Id="rId5" Type="http://schemas.openxmlformats.org/officeDocument/2006/relationships/image" Target="../media/image59.png"/><Relationship Id="rId4" Type="http://schemas.openxmlformats.org/officeDocument/2006/relationships/image" Target="../media/image27.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49.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hyperlink" Target="mailto:lucas.jellema@amis.nl" TargetMode="External"/><Relationship Id="rId7" Type="http://schemas.openxmlformats.org/officeDocument/2006/relationships/image" Target="../media/image61.png"/><Relationship Id="rId2" Type="http://schemas.openxmlformats.org/officeDocument/2006/relationships/hyperlink" Target="http://technology.amis.nl/" TargetMode="External"/><Relationship Id="rId1" Type="http://schemas.openxmlformats.org/officeDocument/2006/relationships/slideLayout" Target="../slideLayouts/slideLayout11.xml"/><Relationship Id="rId6" Type="http://schemas.openxmlformats.org/officeDocument/2006/relationships/image" Target="../media/image60.png"/><Relationship Id="rId5" Type="http://schemas.openxmlformats.org/officeDocument/2006/relationships/hyperlink" Target="mailto:info@amis.nl" TargetMode="External"/><Relationship Id="rId4" Type="http://schemas.openxmlformats.org/officeDocument/2006/relationships/hyperlink" Target="http://www.amis.nl/" TargetMode="External"/></Relationships>
</file>

<file path=ppt/slides/_rels/slide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9.xml"/></Relationships>
</file>

<file path=ppt/slides/_rels/slide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9.xml"/></Relationships>
</file>

<file path=ppt/slides/_rels/slide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29.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8480121" y="775997"/>
            <a:ext cx="9185819" cy="4447076"/>
          </a:xfrm>
          <a:prstGeom prst="rect">
            <a:avLst/>
          </a:prstGeom>
        </p:spPr>
        <p:txBody>
          <a:bodyPr lIns="91422" tIns="45712" rIns="91422" bIns="45712"/>
          <a:lstStyle>
            <a:defPPr>
              <a:defRPr lang="nl-NL"/>
            </a:defPPr>
            <a:lvl1pPr defTabSz="1219216">
              <a:lnSpc>
                <a:spcPct val="90000"/>
              </a:lnSpc>
              <a:spcBef>
                <a:spcPct val="0"/>
              </a:spcBef>
              <a:buNone/>
              <a:defRPr sz="7300" b="1" cap="all" baseline="0">
                <a:solidFill>
                  <a:srgbClr val="FF0000"/>
                </a:solidFill>
                <a:latin typeface="Arial Narrow" panose="020B0606020202030204" pitchFamily="34" charset="0"/>
                <a:ea typeface="+mj-ea"/>
                <a:cs typeface="+mj-cs"/>
              </a:defRPr>
            </a:lvl1pPr>
          </a:lstStyle>
          <a:p>
            <a:r>
              <a:rPr lang="en-US" sz="6600" dirty="0"/>
              <a:t>Real Time UI with Apache Kafka Streaming Analytics of Fast Data and Server Push</a:t>
            </a:r>
            <a:endParaRPr lang="nl-NL" sz="6600" dirty="0"/>
          </a:p>
        </p:txBody>
      </p:sp>
      <p:sp>
        <p:nvSpPr>
          <p:cNvPr id="5" name="Text Placeholder 2"/>
          <p:cNvSpPr txBox="1">
            <a:spLocks/>
          </p:cNvSpPr>
          <p:nvPr/>
        </p:nvSpPr>
        <p:spPr>
          <a:xfrm>
            <a:off x="215941" y="8291475"/>
            <a:ext cx="14955977" cy="2707095"/>
          </a:xfrm>
          <a:prstGeom prst="rect">
            <a:avLst/>
          </a:prstGeom>
        </p:spPr>
        <p:txBody>
          <a:bodyPr lIns="91422" tIns="45712" rIns="91422" bIns="45712"/>
          <a:lstStyle>
            <a:lvl1pPr marL="304804" indent="-304804" algn="l" defTabSz="1219216" rtl="0" eaLnBrk="1" latinLnBrk="0" hangingPunct="1">
              <a:lnSpc>
                <a:spcPct val="90000"/>
              </a:lnSpc>
              <a:spcBef>
                <a:spcPts val="1333"/>
              </a:spcBef>
              <a:buFont typeface="Arial" panose="020B0604020202020204" pitchFamily="34" charset="0"/>
              <a:buChar char="•"/>
              <a:defRPr sz="3600" kern="1200">
                <a:solidFill>
                  <a:schemeClr val="tx1"/>
                </a:solidFill>
                <a:latin typeface="Arial Narrow" panose="020B0606020202030204" pitchFamily="34" charset="0"/>
                <a:ea typeface="+mn-ea"/>
                <a:cs typeface="+mn-cs"/>
              </a:defRPr>
            </a:lvl1pPr>
            <a:lvl2pPr marL="914412" indent="-304804" algn="l" defTabSz="1219216" rtl="0" eaLnBrk="1" latinLnBrk="0" hangingPunct="1">
              <a:lnSpc>
                <a:spcPct val="90000"/>
              </a:lnSpc>
              <a:spcBef>
                <a:spcPts val="667"/>
              </a:spcBef>
              <a:buFont typeface="Arial" panose="020B0604020202020204" pitchFamily="34" charset="0"/>
              <a:buChar char="•"/>
              <a:defRPr sz="3200" kern="1200">
                <a:solidFill>
                  <a:schemeClr val="tx1"/>
                </a:solidFill>
                <a:latin typeface="Arial Narrow" panose="020B0606020202030204" pitchFamily="34" charset="0"/>
                <a:ea typeface="+mn-ea"/>
                <a:cs typeface="+mn-cs"/>
              </a:defRPr>
            </a:lvl2pPr>
            <a:lvl3pPr marL="1524020" indent="-304804" algn="l" defTabSz="1219216" rtl="0" eaLnBrk="1" latinLnBrk="0" hangingPunct="1">
              <a:lnSpc>
                <a:spcPct val="90000"/>
              </a:lnSpc>
              <a:spcBef>
                <a:spcPts val="667"/>
              </a:spcBef>
              <a:buFont typeface="Arial" panose="020B0604020202020204" pitchFamily="34" charset="0"/>
              <a:buChar char="•"/>
              <a:defRPr sz="2800" kern="1200">
                <a:solidFill>
                  <a:schemeClr val="tx1"/>
                </a:solidFill>
                <a:latin typeface="Arial Narrow" panose="020B0606020202030204" pitchFamily="34" charset="0"/>
                <a:ea typeface="+mn-ea"/>
                <a:cs typeface="+mn-cs"/>
              </a:defRPr>
            </a:lvl3pPr>
            <a:lvl4pPr marL="2133629" indent="-304804" algn="l" defTabSz="1219216" rtl="0" eaLnBrk="1" latinLnBrk="0" hangingPunct="1">
              <a:lnSpc>
                <a:spcPct val="90000"/>
              </a:lnSpc>
              <a:spcBef>
                <a:spcPts val="667"/>
              </a:spcBef>
              <a:buFont typeface="Arial" panose="020B0604020202020204" pitchFamily="34" charset="0"/>
              <a:buChar char="•"/>
              <a:defRPr sz="2400" kern="1200">
                <a:solidFill>
                  <a:schemeClr val="tx1"/>
                </a:solidFill>
                <a:latin typeface="Arial Narrow" panose="020B0606020202030204" pitchFamily="34" charset="0"/>
                <a:ea typeface="+mn-ea"/>
                <a:cs typeface="+mn-cs"/>
              </a:defRPr>
            </a:lvl4pPr>
            <a:lvl5pPr marL="2438432" indent="0" algn="l" defTabSz="1219216" rtl="0" eaLnBrk="1" latinLnBrk="0" hangingPunct="1">
              <a:lnSpc>
                <a:spcPct val="90000"/>
              </a:lnSpc>
              <a:spcBef>
                <a:spcPts val="667"/>
              </a:spcBef>
              <a:buFont typeface="Arial" panose="020B0604020202020204" pitchFamily="34" charset="0"/>
              <a:buNone/>
              <a:defRPr sz="2400" kern="1200">
                <a:solidFill>
                  <a:schemeClr val="tx1"/>
                </a:solidFill>
                <a:latin typeface="Arial Narrow" panose="020B0606020202030204" pitchFamily="34" charset="0"/>
                <a:ea typeface="+mn-ea"/>
                <a:cs typeface="+mn-cs"/>
              </a:defRPr>
            </a:lvl5pPr>
            <a:lvl6pPr marL="3352844" indent="-304804" algn="l" defTabSz="1219216"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453" indent="-304804" algn="l" defTabSz="1219216"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2060" indent="-304804" algn="l" defTabSz="1219216"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668" indent="-304804" algn="l" defTabSz="1219216"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a:lstStyle>
          <a:p>
            <a:pPr marL="0" indent="0">
              <a:buNone/>
            </a:pPr>
            <a:r>
              <a:rPr lang="nl-NL" b="1" dirty="0" smtClean="0">
                <a:solidFill>
                  <a:schemeClr val="accent6">
                    <a:lumMod val="50000"/>
                  </a:schemeClr>
                </a:solidFill>
              </a:rPr>
              <a:t>Lucas Jellema (CTO AMIS &amp; Oracle Developer </a:t>
            </a:r>
            <a:r>
              <a:rPr lang="nl-NL" b="1" dirty="0" err="1" smtClean="0">
                <a:solidFill>
                  <a:schemeClr val="accent6">
                    <a:lumMod val="50000"/>
                  </a:schemeClr>
                </a:solidFill>
              </a:rPr>
              <a:t>Champion</a:t>
            </a:r>
            <a:r>
              <a:rPr lang="nl-NL" b="1" dirty="0" smtClean="0">
                <a:solidFill>
                  <a:schemeClr val="accent6">
                    <a:lumMod val="50000"/>
                  </a:schemeClr>
                </a:solidFill>
              </a:rPr>
              <a:t>)</a:t>
            </a:r>
          </a:p>
          <a:p>
            <a:pPr marL="0" indent="0">
              <a:buNone/>
            </a:pPr>
            <a:r>
              <a:rPr lang="nl-NL" b="1" dirty="0" smtClean="0">
                <a:solidFill>
                  <a:schemeClr val="accent6">
                    <a:lumMod val="50000"/>
                  </a:schemeClr>
                </a:solidFill>
              </a:rPr>
              <a:t>Oracle Code – San Francisco, </a:t>
            </a:r>
            <a:r>
              <a:rPr lang="nl-NL" b="1" dirty="0" err="1" smtClean="0">
                <a:solidFill>
                  <a:schemeClr val="accent6">
                    <a:lumMod val="50000"/>
                  </a:schemeClr>
                </a:solidFill>
              </a:rPr>
              <a:t>October</a:t>
            </a:r>
            <a:r>
              <a:rPr lang="nl-NL" b="1" dirty="0" smtClean="0">
                <a:solidFill>
                  <a:schemeClr val="accent6">
                    <a:lumMod val="50000"/>
                  </a:schemeClr>
                </a:solidFill>
              </a:rPr>
              <a:t> 2017</a:t>
            </a:r>
            <a:endParaRPr lang="en-US" b="1" dirty="0">
              <a:solidFill>
                <a:schemeClr val="accent6">
                  <a:lumMod val="50000"/>
                </a:schemeClr>
              </a:solidFill>
            </a:endParaRP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5941" y="169180"/>
            <a:ext cx="6320532" cy="1991625"/>
          </a:xfrm>
          <a:prstGeom prst="rect">
            <a:avLst/>
          </a:prstGeom>
        </p:spPr>
      </p:pic>
      <p:sp>
        <p:nvSpPr>
          <p:cNvPr id="7" name="Title 1"/>
          <p:cNvSpPr txBox="1">
            <a:spLocks/>
          </p:cNvSpPr>
          <p:nvPr/>
        </p:nvSpPr>
        <p:spPr>
          <a:xfrm>
            <a:off x="7505177" y="4436360"/>
            <a:ext cx="9185819" cy="4447076"/>
          </a:xfrm>
          <a:prstGeom prst="rect">
            <a:avLst/>
          </a:prstGeom>
        </p:spPr>
        <p:txBody>
          <a:bodyPr lIns="91422" tIns="45712" rIns="91422" bIns="45712"/>
          <a:lstStyle>
            <a:lvl1pPr algn="l" defTabSz="1219216" rtl="0" eaLnBrk="1" latinLnBrk="0" hangingPunct="1">
              <a:lnSpc>
                <a:spcPct val="90000"/>
              </a:lnSpc>
              <a:spcBef>
                <a:spcPct val="0"/>
              </a:spcBef>
              <a:buNone/>
              <a:defRPr sz="6000" b="1" kern="1200" cap="all" baseline="0">
                <a:solidFill>
                  <a:schemeClr val="tx1"/>
                </a:solidFill>
                <a:latin typeface="Arial Narrow" panose="020B0606020202030204" pitchFamily="34" charset="0"/>
                <a:ea typeface="+mj-ea"/>
                <a:cs typeface="+mj-cs"/>
              </a:defRPr>
            </a:lvl1pPr>
          </a:lstStyle>
          <a:p>
            <a:endParaRPr lang="nl-NL" sz="7300" dirty="0">
              <a:solidFill>
                <a:srgbClr val="FF0000"/>
              </a:solidFill>
            </a:endParaRPr>
          </a:p>
        </p:txBody>
      </p:sp>
      <p:sp>
        <p:nvSpPr>
          <p:cNvPr id="8" name="Title 1"/>
          <p:cNvSpPr txBox="1">
            <a:spLocks/>
          </p:cNvSpPr>
          <p:nvPr/>
        </p:nvSpPr>
        <p:spPr>
          <a:xfrm>
            <a:off x="7568676" y="4498135"/>
            <a:ext cx="9185819" cy="4447076"/>
          </a:xfrm>
          <a:prstGeom prst="rect">
            <a:avLst/>
          </a:prstGeom>
        </p:spPr>
        <p:txBody>
          <a:bodyPr lIns="91422" tIns="45712" rIns="91422" bIns="45712"/>
          <a:lstStyle>
            <a:defPPr>
              <a:defRPr lang="nl-NL"/>
            </a:defPPr>
            <a:lvl1pPr defTabSz="1219216">
              <a:lnSpc>
                <a:spcPct val="90000"/>
              </a:lnSpc>
              <a:spcBef>
                <a:spcPct val="0"/>
              </a:spcBef>
              <a:buNone/>
              <a:defRPr sz="7300" b="1" cap="all" baseline="0">
                <a:solidFill>
                  <a:srgbClr val="FF0000"/>
                </a:solidFill>
                <a:latin typeface="Arial Narrow" panose="020B0606020202030204" pitchFamily="34" charset="0"/>
                <a:ea typeface="+mj-ea"/>
                <a:cs typeface="+mj-cs"/>
              </a:defRPr>
            </a:lvl1pPr>
          </a:lstStyle>
          <a:p>
            <a:endParaRPr lang="nl-NL" sz="6600" dirty="0"/>
          </a:p>
        </p:txBody>
      </p:sp>
    </p:spTree>
    <p:extLst>
      <p:ext uri="{BB962C8B-B14F-4D97-AF65-F5344CB8AC3E}">
        <p14:creationId xmlns:p14="http://schemas.microsoft.com/office/powerpoint/2010/main" val="230732785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Code</a:t>
            </a:r>
            <a:endParaRPr lang="nl-NL" dirty="0"/>
          </a:p>
        </p:txBody>
      </p:sp>
      <p:sp>
        <p:nvSpPr>
          <p:cNvPr id="3" name="Text Placeholder 2"/>
          <p:cNvSpPr>
            <a:spLocks noGrp="1"/>
          </p:cNvSpPr>
          <p:nvPr>
            <p:ph type="body" sz="quarter" idx="10"/>
          </p:nvPr>
        </p:nvSpPr>
        <p:spPr/>
        <p:txBody>
          <a:bodyPr/>
          <a:lstStyle/>
          <a:p>
            <a:endParaRPr lang="nl-NL"/>
          </a:p>
        </p:txBody>
      </p:sp>
      <p:pic>
        <p:nvPicPr>
          <p:cNvPr id="4" name="Picture 3">
            <a:hlinkClick r:id="rId2"/>
          </p:cNvPr>
          <p:cNvPicPr>
            <a:picLocks noChangeAspect="1"/>
          </p:cNvPicPr>
          <p:nvPr/>
        </p:nvPicPr>
        <p:blipFill>
          <a:blip r:embed="rId3"/>
          <a:stretch>
            <a:fillRect/>
          </a:stretch>
        </p:blipFill>
        <p:spPr>
          <a:xfrm>
            <a:off x="3326408" y="2189748"/>
            <a:ext cx="10844200" cy="7155800"/>
          </a:xfrm>
          <a:prstGeom prst="rect">
            <a:avLst/>
          </a:prstGeom>
          <a:ln>
            <a:noFill/>
          </a:ln>
          <a:effectLst>
            <a:outerShdw blurRad="292100" dist="139700" dir="2700000" algn="tl" rotWithShape="0">
              <a:srgbClr val="333333">
                <a:alpha val="65000"/>
              </a:srgbClr>
            </a:outerShdw>
          </a:effectLst>
        </p:spPr>
      </p:pic>
      <p:sp>
        <p:nvSpPr>
          <p:cNvPr id="5" name="TextBox 4"/>
          <p:cNvSpPr txBox="1"/>
          <p:nvPr/>
        </p:nvSpPr>
        <p:spPr>
          <a:xfrm>
            <a:off x="1081678" y="1728083"/>
            <a:ext cx="12476492" cy="584775"/>
          </a:xfrm>
          <a:prstGeom prst="rect">
            <a:avLst/>
          </a:prstGeom>
        </p:spPr>
        <p:style>
          <a:lnRef idx="1">
            <a:schemeClr val="accent4"/>
          </a:lnRef>
          <a:fillRef idx="2">
            <a:schemeClr val="accent4"/>
          </a:fillRef>
          <a:effectRef idx="1">
            <a:schemeClr val="accent4"/>
          </a:effectRef>
          <a:fontRef idx="minor">
            <a:schemeClr val="dk1"/>
          </a:fontRef>
        </p:style>
        <p:txBody>
          <a:bodyPr wrap="none" rtlCol="0">
            <a:spAutoFit/>
          </a:bodyPr>
          <a:lstStyle/>
          <a:p>
            <a:r>
              <a:rPr lang="nl-NL" sz="3200" b="1" dirty="0"/>
              <a:t>https://github.com/lucasjellema/real-time-ui-with-kafka-streams</a:t>
            </a:r>
            <a:endParaRPr lang="nl-NL" sz="3200" b="1" dirty="0" smtClean="0"/>
          </a:p>
        </p:txBody>
      </p:sp>
    </p:spTree>
    <p:extLst>
      <p:ext uri="{BB962C8B-B14F-4D97-AF65-F5344CB8AC3E}">
        <p14:creationId xmlns:p14="http://schemas.microsoft.com/office/powerpoint/2010/main" val="307166699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a:t>
            </a:r>
            <a:r>
              <a:rPr lang="en-US" dirty="0" err="1" smtClean="0"/>
              <a:t>deo</a:t>
            </a:r>
            <a:endParaRPr lang="nl-NL" dirty="0"/>
          </a:p>
        </p:txBody>
      </p:sp>
      <p:sp>
        <p:nvSpPr>
          <p:cNvPr id="3" name="Text Placeholder 2"/>
          <p:cNvSpPr>
            <a:spLocks noGrp="1"/>
          </p:cNvSpPr>
          <p:nvPr>
            <p:ph type="body" sz="quarter" idx="10"/>
          </p:nvPr>
        </p:nvSpPr>
        <p:spPr/>
        <p:txBody>
          <a:bodyPr/>
          <a:lstStyle/>
          <a:p>
            <a:endParaRPr lang="nl-NL"/>
          </a:p>
        </p:txBody>
      </p:sp>
      <p:sp>
        <p:nvSpPr>
          <p:cNvPr id="5" name="TextBox 4"/>
          <p:cNvSpPr txBox="1"/>
          <p:nvPr/>
        </p:nvSpPr>
        <p:spPr>
          <a:xfrm>
            <a:off x="1081678" y="1728083"/>
            <a:ext cx="5054589" cy="584775"/>
          </a:xfrm>
          <a:prstGeom prst="rect">
            <a:avLst/>
          </a:prstGeom>
        </p:spPr>
        <p:style>
          <a:lnRef idx="1">
            <a:schemeClr val="accent4"/>
          </a:lnRef>
          <a:fillRef idx="2">
            <a:schemeClr val="accent4"/>
          </a:fillRef>
          <a:effectRef idx="1">
            <a:schemeClr val="accent4"/>
          </a:effectRef>
          <a:fontRef idx="minor">
            <a:schemeClr val="dk1"/>
          </a:fontRef>
        </p:style>
        <p:txBody>
          <a:bodyPr wrap="none" rtlCol="0">
            <a:spAutoFit/>
          </a:bodyPr>
          <a:lstStyle/>
          <a:p>
            <a:r>
              <a:rPr lang="nl-NL" sz="3200" b="1" dirty="0"/>
              <a:t>http://tinyurl.com/kafkaui</a:t>
            </a:r>
            <a:endParaRPr lang="nl-NL" sz="4000" b="1" dirty="0" smtClean="0"/>
          </a:p>
        </p:txBody>
      </p:sp>
      <p:pic>
        <p:nvPicPr>
          <p:cNvPr id="6" name="Picture 5"/>
          <p:cNvPicPr>
            <a:picLocks noChangeAspect="1"/>
          </p:cNvPicPr>
          <p:nvPr/>
        </p:nvPicPr>
        <p:blipFill>
          <a:blip r:embed="rId2"/>
          <a:stretch>
            <a:fillRect/>
          </a:stretch>
        </p:blipFill>
        <p:spPr>
          <a:xfrm>
            <a:off x="1081678" y="2874808"/>
            <a:ext cx="13762913" cy="545639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88433763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Cloud 16"/>
          <p:cNvSpPr/>
          <p:nvPr/>
        </p:nvSpPr>
        <p:spPr>
          <a:xfrm>
            <a:off x="10737400" y="4057795"/>
            <a:ext cx="4493623" cy="2589730"/>
          </a:xfrm>
          <a:prstGeom prst="cloud">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nl-NL"/>
          </a:p>
        </p:txBody>
      </p:sp>
      <p:sp>
        <p:nvSpPr>
          <p:cNvPr id="16" name="Cloud 15"/>
          <p:cNvSpPr/>
          <p:nvPr/>
        </p:nvSpPr>
        <p:spPr>
          <a:xfrm>
            <a:off x="10737400" y="6494872"/>
            <a:ext cx="4493623" cy="1985554"/>
          </a:xfrm>
          <a:prstGeom prst="cloud">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nl-NL"/>
          </a:p>
        </p:txBody>
      </p:sp>
      <p:sp>
        <p:nvSpPr>
          <p:cNvPr id="15" name="Cloud 14"/>
          <p:cNvSpPr/>
          <p:nvPr/>
        </p:nvSpPr>
        <p:spPr>
          <a:xfrm>
            <a:off x="1436914" y="5251269"/>
            <a:ext cx="4493623" cy="1985554"/>
          </a:xfrm>
          <a:prstGeom prst="cloud">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nl-NL"/>
          </a:p>
        </p:txBody>
      </p:sp>
      <p:sp>
        <p:nvSpPr>
          <p:cNvPr id="2" name="Title 1"/>
          <p:cNvSpPr>
            <a:spLocks noGrp="1"/>
          </p:cNvSpPr>
          <p:nvPr>
            <p:ph type="title"/>
          </p:nvPr>
        </p:nvSpPr>
        <p:spPr/>
        <p:txBody>
          <a:bodyPr/>
          <a:lstStyle/>
          <a:p>
            <a:r>
              <a:rPr lang="nl-NL" dirty="0" smtClean="0"/>
              <a:t>Events</a:t>
            </a:r>
            <a:endParaRPr lang="en-US" dirty="0"/>
          </a:p>
        </p:txBody>
      </p:sp>
      <p:sp>
        <p:nvSpPr>
          <p:cNvPr id="3" name="Text Placeholder 2"/>
          <p:cNvSpPr>
            <a:spLocks noGrp="1"/>
          </p:cNvSpPr>
          <p:nvPr>
            <p:ph type="body" sz="quarter" idx="10"/>
          </p:nvPr>
        </p:nvSpPr>
        <p:spPr/>
        <p:txBody>
          <a:bodyPr/>
          <a:lstStyle/>
          <a:p>
            <a:endParaRPr lang="en-US" dirty="0"/>
          </a:p>
        </p:txBody>
      </p:sp>
      <p:sp>
        <p:nvSpPr>
          <p:cNvPr id="4" name="Rectangle 3"/>
          <p:cNvSpPr/>
          <p:nvPr/>
        </p:nvSpPr>
        <p:spPr>
          <a:xfrm>
            <a:off x="2563862" y="2546218"/>
            <a:ext cx="1968500" cy="10795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ndParaRPr>
          </a:p>
        </p:txBody>
      </p:sp>
      <p:sp>
        <p:nvSpPr>
          <p:cNvPr id="5" name="Rectangle 4"/>
          <p:cNvSpPr/>
          <p:nvPr/>
        </p:nvSpPr>
        <p:spPr>
          <a:xfrm>
            <a:off x="2563862" y="4070218"/>
            <a:ext cx="1968500" cy="10795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ndParaRPr>
          </a:p>
        </p:txBody>
      </p:sp>
      <p:sp>
        <p:nvSpPr>
          <p:cNvPr id="6" name="Rectangle 5"/>
          <p:cNvSpPr/>
          <p:nvPr/>
        </p:nvSpPr>
        <p:spPr>
          <a:xfrm>
            <a:off x="2563862" y="5594218"/>
            <a:ext cx="1968500" cy="10795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ndParaRPr>
          </a:p>
        </p:txBody>
      </p:sp>
      <p:sp>
        <p:nvSpPr>
          <p:cNvPr id="7" name="Rectangle 6"/>
          <p:cNvSpPr/>
          <p:nvPr/>
        </p:nvSpPr>
        <p:spPr>
          <a:xfrm>
            <a:off x="11999962" y="1770725"/>
            <a:ext cx="1968500" cy="10795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solidFill>
                <a:schemeClr val="tx2"/>
              </a:solidFill>
            </a:endParaRPr>
          </a:p>
        </p:txBody>
      </p:sp>
      <p:sp>
        <p:nvSpPr>
          <p:cNvPr id="8" name="Rectangle 7"/>
          <p:cNvSpPr/>
          <p:nvPr/>
        </p:nvSpPr>
        <p:spPr>
          <a:xfrm>
            <a:off x="11999962" y="3179631"/>
            <a:ext cx="1968500" cy="71755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solidFill>
                <a:schemeClr val="tx2"/>
              </a:solidFill>
            </a:endParaRPr>
          </a:p>
        </p:txBody>
      </p:sp>
      <p:sp>
        <p:nvSpPr>
          <p:cNvPr id="9" name="Rectangle 8"/>
          <p:cNvSpPr/>
          <p:nvPr/>
        </p:nvSpPr>
        <p:spPr>
          <a:xfrm>
            <a:off x="11999962" y="4914768"/>
            <a:ext cx="1968500" cy="1434307"/>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solidFill>
                <a:schemeClr val="tx2"/>
              </a:solidFill>
            </a:endParaRPr>
          </a:p>
        </p:txBody>
      </p:sp>
      <p:sp>
        <p:nvSpPr>
          <p:cNvPr id="10" name="Rectangle 9"/>
          <p:cNvSpPr/>
          <p:nvPr/>
        </p:nvSpPr>
        <p:spPr>
          <a:xfrm>
            <a:off x="11999962" y="6647525"/>
            <a:ext cx="1968500" cy="10795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solidFill>
                <a:schemeClr val="tx2"/>
              </a:solidFill>
            </a:endParaRPr>
          </a:p>
        </p:txBody>
      </p:sp>
      <p:sp>
        <p:nvSpPr>
          <p:cNvPr id="11" name="Rectangle 10"/>
          <p:cNvSpPr/>
          <p:nvPr/>
        </p:nvSpPr>
        <p:spPr>
          <a:xfrm>
            <a:off x="11999962" y="4226587"/>
            <a:ext cx="1968500" cy="358775"/>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solidFill>
                <a:schemeClr val="tx2"/>
              </a:solidFill>
            </a:endParaRPr>
          </a:p>
        </p:txBody>
      </p:sp>
      <p:sp>
        <p:nvSpPr>
          <p:cNvPr id="12" name="TextBox 11"/>
          <p:cNvSpPr txBox="1"/>
          <p:nvPr/>
        </p:nvSpPr>
        <p:spPr>
          <a:xfrm>
            <a:off x="2753663" y="1958199"/>
            <a:ext cx="1588897" cy="461665"/>
          </a:xfrm>
          <a:prstGeom prst="rect">
            <a:avLst/>
          </a:prstGeom>
          <a:noFill/>
        </p:spPr>
        <p:txBody>
          <a:bodyPr wrap="none" rtlCol="0">
            <a:spAutoFit/>
          </a:bodyPr>
          <a:lstStyle/>
          <a:p>
            <a:r>
              <a:rPr lang="nl-NL" dirty="0" smtClean="0">
                <a:solidFill>
                  <a:schemeClr val="tx2"/>
                </a:solidFill>
              </a:rPr>
              <a:t>Producers</a:t>
            </a:r>
            <a:endParaRPr lang="en-US" dirty="0" err="1" smtClean="0">
              <a:solidFill>
                <a:schemeClr val="tx2"/>
              </a:solidFill>
            </a:endParaRPr>
          </a:p>
        </p:txBody>
      </p:sp>
      <p:sp>
        <p:nvSpPr>
          <p:cNvPr id="13" name="TextBox 12"/>
          <p:cNvSpPr txBox="1"/>
          <p:nvPr/>
        </p:nvSpPr>
        <p:spPr>
          <a:xfrm>
            <a:off x="12227863" y="1183499"/>
            <a:ext cx="1760418" cy="461665"/>
          </a:xfrm>
          <a:prstGeom prst="rect">
            <a:avLst/>
          </a:prstGeom>
          <a:noFill/>
        </p:spPr>
        <p:txBody>
          <a:bodyPr wrap="none" rtlCol="0">
            <a:spAutoFit/>
          </a:bodyPr>
          <a:lstStyle/>
          <a:p>
            <a:r>
              <a:rPr lang="nl-NL" dirty="0" err="1" smtClean="0">
                <a:solidFill>
                  <a:schemeClr val="tx2"/>
                </a:solidFill>
              </a:rPr>
              <a:t>Consumers</a:t>
            </a:r>
            <a:endParaRPr lang="en-US" dirty="0" err="1" smtClean="0">
              <a:solidFill>
                <a:schemeClr val="tx2"/>
              </a:solidFill>
            </a:endParaRPr>
          </a:p>
        </p:txBody>
      </p:sp>
      <p:sp>
        <p:nvSpPr>
          <p:cNvPr id="14" name="Right Arrow 13"/>
          <p:cNvSpPr/>
          <p:nvPr/>
        </p:nvSpPr>
        <p:spPr>
          <a:xfrm>
            <a:off x="6546081" y="2923100"/>
            <a:ext cx="3962400" cy="3932882"/>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solidFill>
                <a:schemeClr val="tx2"/>
              </a:solidFill>
            </a:endParaRPr>
          </a:p>
        </p:txBody>
      </p:sp>
      <p:sp>
        <p:nvSpPr>
          <p:cNvPr id="18" name="Folded Corner 17"/>
          <p:cNvSpPr/>
          <p:nvPr/>
        </p:nvSpPr>
        <p:spPr>
          <a:xfrm>
            <a:off x="6858000" y="6494872"/>
            <a:ext cx="3200400" cy="1836329"/>
          </a:xfrm>
          <a:prstGeom prst="foldedCorner">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Robust, Scalable, History Retention</a:t>
            </a:r>
          </a:p>
          <a:p>
            <a:pPr algn="ctr"/>
            <a:r>
              <a:rPr lang="en-US" dirty="0" smtClean="0"/>
              <a:t>Containerized/Cloud-enabled</a:t>
            </a:r>
            <a:endParaRPr lang="nl-NL" dirty="0"/>
          </a:p>
        </p:txBody>
      </p:sp>
    </p:spTree>
    <p:extLst>
      <p:ext uri="{BB962C8B-B14F-4D97-AF65-F5344CB8AC3E}">
        <p14:creationId xmlns:p14="http://schemas.microsoft.com/office/powerpoint/2010/main" val="342253644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err="1" smtClean="0"/>
              <a:t>Requirements</a:t>
            </a:r>
            <a:r>
              <a:rPr lang="nl-NL" dirty="0" smtClean="0"/>
              <a:t> for Event </a:t>
            </a:r>
            <a:r>
              <a:rPr lang="nl-NL" dirty="0" err="1" smtClean="0"/>
              <a:t>capability</a:t>
            </a:r>
            <a:r>
              <a:rPr lang="nl-NL" dirty="0" smtClean="0"/>
              <a:t> </a:t>
            </a:r>
            <a:endParaRPr lang="en-US" dirty="0"/>
          </a:p>
        </p:txBody>
      </p:sp>
      <p:sp>
        <p:nvSpPr>
          <p:cNvPr id="3" name="Text Placeholder 2"/>
          <p:cNvSpPr>
            <a:spLocks noGrp="1"/>
          </p:cNvSpPr>
          <p:nvPr>
            <p:ph type="body" sz="quarter" idx="10"/>
          </p:nvPr>
        </p:nvSpPr>
        <p:spPr>
          <a:xfrm>
            <a:off x="1917701" y="2603500"/>
            <a:ext cx="11942763" cy="6311899"/>
          </a:xfrm>
        </p:spPr>
        <p:txBody>
          <a:bodyPr>
            <a:normAutofit fontScale="92500" lnSpcReduction="10000"/>
          </a:bodyPr>
          <a:lstStyle/>
          <a:p>
            <a:r>
              <a:rPr lang="nl-NL" dirty="0" err="1" smtClean="0"/>
              <a:t>Provide</a:t>
            </a:r>
            <a:r>
              <a:rPr lang="nl-NL" dirty="0" smtClean="0"/>
              <a:t> </a:t>
            </a:r>
            <a:r>
              <a:rPr lang="nl-NL" dirty="0" err="1" smtClean="0"/>
              <a:t>decoupling</a:t>
            </a:r>
            <a:r>
              <a:rPr lang="nl-NL" dirty="0" smtClean="0"/>
              <a:t>  </a:t>
            </a:r>
            <a:r>
              <a:rPr lang="nl-NL" dirty="0" err="1" smtClean="0"/>
              <a:t>between</a:t>
            </a:r>
            <a:r>
              <a:rPr lang="nl-NL" dirty="0" smtClean="0"/>
              <a:t> </a:t>
            </a:r>
            <a:r>
              <a:rPr lang="nl-NL" dirty="0" err="1" smtClean="0"/>
              <a:t>publisher</a:t>
            </a:r>
            <a:r>
              <a:rPr lang="nl-NL" dirty="0" smtClean="0"/>
              <a:t> </a:t>
            </a:r>
            <a:r>
              <a:rPr lang="nl-NL" dirty="0" err="1" smtClean="0"/>
              <a:t>and</a:t>
            </a:r>
            <a:r>
              <a:rPr lang="nl-NL" dirty="0" smtClean="0"/>
              <a:t> </a:t>
            </a:r>
            <a:r>
              <a:rPr lang="nl-NL" dirty="0" err="1" smtClean="0"/>
              <a:t>consumer</a:t>
            </a:r>
            <a:endParaRPr lang="nl-NL" dirty="0" smtClean="0"/>
          </a:p>
          <a:p>
            <a:r>
              <a:rPr lang="nl-NL" dirty="0" smtClean="0"/>
              <a:t>Generally </a:t>
            </a:r>
            <a:r>
              <a:rPr lang="nl-NL" dirty="0" err="1" smtClean="0"/>
              <a:t>accessible</a:t>
            </a:r>
            <a:r>
              <a:rPr lang="nl-NL" dirty="0" smtClean="0"/>
              <a:t> for </a:t>
            </a:r>
            <a:r>
              <a:rPr lang="nl-NL" dirty="0" err="1" smtClean="0"/>
              <a:t>all</a:t>
            </a:r>
            <a:r>
              <a:rPr lang="nl-NL" dirty="0" smtClean="0"/>
              <a:t> </a:t>
            </a:r>
            <a:r>
              <a:rPr lang="nl-NL" dirty="0" err="1" smtClean="0"/>
              <a:t>consumers</a:t>
            </a:r>
            <a:endParaRPr lang="nl-NL" dirty="0" smtClean="0"/>
          </a:p>
          <a:p>
            <a:pPr lvl="1"/>
            <a:r>
              <a:rPr lang="nl-NL" dirty="0" smtClean="0"/>
              <a:t>Using </a:t>
            </a:r>
            <a:r>
              <a:rPr lang="nl-NL" dirty="0" err="1" smtClean="0"/>
              <a:t>standardized</a:t>
            </a:r>
            <a:r>
              <a:rPr lang="nl-NL" dirty="0" smtClean="0"/>
              <a:t> </a:t>
            </a:r>
            <a:r>
              <a:rPr lang="nl-NL" dirty="0" err="1" smtClean="0"/>
              <a:t>protocols</a:t>
            </a:r>
            <a:r>
              <a:rPr lang="nl-NL" dirty="0" smtClean="0"/>
              <a:t> </a:t>
            </a:r>
            <a:r>
              <a:rPr lang="nl-NL" dirty="0" err="1" smtClean="0"/>
              <a:t>and</a:t>
            </a:r>
            <a:r>
              <a:rPr lang="nl-NL" dirty="0" smtClean="0"/>
              <a:t> formats for </a:t>
            </a:r>
            <a:r>
              <a:rPr lang="nl-NL" dirty="0" err="1" smtClean="0"/>
              <a:t>communications</a:t>
            </a:r>
            <a:r>
              <a:rPr lang="nl-NL" dirty="0" smtClean="0"/>
              <a:t> </a:t>
            </a:r>
            <a:r>
              <a:rPr lang="nl-NL" dirty="0" err="1" smtClean="0"/>
              <a:t>and</a:t>
            </a:r>
            <a:r>
              <a:rPr lang="nl-NL" dirty="0" smtClean="0"/>
              <a:t> event </a:t>
            </a:r>
            <a:r>
              <a:rPr lang="nl-NL" dirty="0" err="1" smtClean="0"/>
              <a:t>payload</a:t>
            </a:r>
            <a:r>
              <a:rPr lang="nl-NL" dirty="0" smtClean="0"/>
              <a:t> (http, JSON)</a:t>
            </a:r>
          </a:p>
          <a:p>
            <a:r>
              <a:rPr lang="nl-NL" dirty="0" err="1" smtClean="0"/>
              <a:t>Scalable</a:t>
            </a:r>
            <a:r>
              <a:rPr lang="nl-NL" dirty="0" smtClean="0"/>
              <a:t> (handle high loads)</a:t>
            </a:r>
          </a:p>
          <a:p>
            <a:r>
              <a:rPr lang="nl-NL" dirty="0" err="1" smtClean="0"/>
              <a:t>Available</a:t>
            </a:r>
            <a:r>
              <a:rPr lang="nl-NL" dirty="0" smtClean="0"/>
              <a:t> (</a:t>
            </a:r>
            <a:r>
              <a:rPr lang="nl-NL" dirty="0" err="1" smtClean="0"/>
              <a:t>allow</a:t>
            </a:r>
            <a:r>
              <a:rPr lang="nl-NL" dirty="0" smtClean="0"/>
              <a:t> </a:t>
            </a:r>
            <a:r>
              <a:rPr lang="nl-NL" dirty="0" err="1" smtClean="0"/>
              <a:t>speedy</a:t>
            </a:r>
            <a:r>
              <a:rPr lang="nl-NL" dirty="0" smtClean="0"/>
              <a:t> event </a:t>
            </a:r>
            <a:r>
              <a:rPr lang="nl-NL" dirty="0" err="1" smtClean="0"/>
              <a:t>publication</a:t>
            </a:r>
            <a:r>
              <a:rPr lang="nl-NL" dirty="0" smtClean="0"/>
              <a:t>)</a:t>
            </a:r>
          </a:p>
          <a:p>
            <a:r>
              <a:rPr lang="nl-NL" dirty="0" err="1" smtClean="0"/>
              <a:t>Reliable</a:t>
            </a:r>
            <a:r>
              <a:rPr lang="nl-NL" dirty="0" smtClean="0"/>
              <a:t> (do </a:t>
            </a:r>
            <a:r>
              <a:rPr lang="nl-NL" dirty="0" err="1" smtClean="0"/>
              <a:t>not</a:t>
            </a:r>
            <a:r>
              <a:rPr lang="nl-NL" dirty="0" smtClean="0"/>
              <a:t> </a:t>
            </a:r>
            <a:r>
              <a:rPr lang="nl-NL" dirty="0" err="1" smtClean="0"/>
              <a:t>lose</a:t>
            </a:r>
            <a:r>
              <a:rPr lang="nl-NL" dirty="0" smtClean="0"/>
              <a:t> events, at </a:t>
            </a:r>
            <a:r>
              <a:rPr lang="nl-NL" dirty="0" err="1" smtClean="0"/>
              <a:t>least</a:t>
            </a:r>
            <a:r>
              <a:rPr lang="nl-NL" dirty="0" smtClean="0"/>
              <a:t> </a:t>
            </a:r>
            <a:r>
              <a:rPr lang="nl-NL" dirty="0" err="1" smtClean="0"/>
              <a:t>once</a:t>
            </a:r>
            <a:r>
              <a:rPr lang="nl-NL" dirty="0" smtClean="0"/>
              <a:t> delivery)</a:t>
            </a:r>
          </a:p>
          <a:p>
            <a:r>
              <a:rPr lang="nl-NL" dirty="0" smtClean="0"/>
              <a:t>Event Ordering (</a:t>
            </a:r>
            <a:r>
              <a:rPr lang="nl-NL" dirty="0" err="1" smtClean="0"/>
              <a:t>deliver</a:t>
            </a:r>
            <a:r>
              <a:rPr lang="nl-NL" dirty="0" smtClean="0"/>
              <a:t> events in </a:t>
            </a:r>
            <a:r>
              <a:rPr lang="nl-NL" dirty="0" err="1" smtClean="0"/>
              <a:t>the</a:t>
            </a:r>
            <a:r>
              <a:rPr lang="nl-NL" dirty="0" smtClean="0"/>
              <a:t> order of </a:t>
            </a:r>
            <a:r>
              <a:rPr lang="nl-NL" dirty="0" err="1" smtClean="0"/>
              <a:t>publication</a:t>
            </a:r>
            <a:r>
              <a:rPr lang="nl-NL" dirty="0" smtClean="0"/>
              <a:t>)</a:t>
            </a:r>
          </a:p>
          <a:p>
            <a:r>
              <a:rPr lang="nl-NL" dirty="0" err="1" smtClean="0"/>
              <a:t>Manageable</a:t>
            </a:r>
            <a:r>
              <a:rPr lang="nl-NL" dirty="0" smtClean="0"/>
              <a:t> </a:t>
            </a:r>
            <a:r>
              <a:rPr lang="en-US" dirty="0" smtClean="0"/>
              <a:t>at scale</a:t>
            </a:r>
          </a:p>
          <a:p>
            <a:r>
              <a:rPr lang="nl-NL" dirty="0" err="1" smtClean="0"/>
              <a:t>Retain</a:t>
            </a:r>
            <a:r>
              <a:rPr lang="nl-NL" dirty="0" smtClean="0"/>
              <a:t> Event </a:t>
            </a:r>
            <a:r>
              <a:rPr lang="nl-NL" dirty="0" err="1" smtClean="0"/>
              <a:t>History</a:t>
            </a:r>
            <a:endParaRPr lang="nl-NL" dirty="0" smtClean="0"/>
          </a:p>
          <a:p>
            <a:pPr lvl="1"/>
            <a:r>
              <a:rPr lang="en-US" dirty="0" smtClean="0"/>
              <a:t>For consumers that are late to the game</a:t>
            </a:r>
          </a:p>
          <a:p>
            <a:pPr lvl="1"/>
            <a:r>
              <a:rPr lang="en-US" dirty="0" smtClean="0"/>
              <a:t>To construct </a:t>
            </a:r>
            <a:r>
              <a:rPr lang="en-US" dirty="0"/>
              <a:t>state from all historic events: Event </a:t>
            </a:r>
            <a:r>
              <a:rPr lang="en-US" dirty="0" smtClean="0"/>
              <a:t>Sourcing</a:t>
            </a:r>
            <a:endParaRPr lang="nl-NL" dirty="0" smtClean="0"/>
          </a:p>
        </p:txBody>
      </p:sp>
    </p:spTree>
    <p:extLst>
      <p:ext uri="{BB962C8B-B14F-4D97-AF65-F5344CB8AC3E}">
        <p14:creationId xmlns:p14="http://schemas.microsoft.com/office/powerpoint/2010/main" val="138621868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err="1" smtClean="0"/>
              <a:t>Introducing</a:t>
            </a:r>
            <a:r>
              <a:rPr lang="nl-NL" dirty="0" smtClean="0"/>
              <a:t> Apache </a:t>
            </a:r>
            <a:r>
              <a:rPr lang="nl-NL" dirty="0" err="1" smtClean="0"/>
              <a:t>Kafka</a:t>
            </a:r>
            <a:endParaRPr lang="en-US" dirty="0"/>
          </a:p>
        </p:txBody>
      </p:sp>
      <p:sp>
        <p:nvSpPr>
          <p:cNvPr id="3" name="Text Placeholder 2"/>
          <p:cNvSpPr>
            <a:spLocks noGrp="1"/>
          </p:cNvSpPr>
          <p:nvPr>
            <p:ph type="body" sz="quarter" idx="10"/>
          </p:nvPr>
        </p:nvSpPr>
        <p:spPr/>
        <p:txBody>
          <a:bodyPr>
            <a:normAutofit lnSpcReduction="10000"/>
          </a:bodyPr>
          <a:lstStyle/>
          <a:p>
            <a:r>
              <a:rPr lang="nl-NL" dirty="0"/>
              <a:t>..- 2010 – </a:t>
            </a:r>
            <a:r>
              <a:rPr lang="nl-NL" dirty="0" err="1"/>
              <a:t>creation</a:t>
            </a:r>
            <a:r>
              <a:rPr lang="nl-NL" dirty="0"/>
              <a:t> at </a:t>
            </a:r>
            <a:r>
              <a:rPr lang="nl-NL" dirty="0" err="1"/>
              <a:t>Linkedin</a:t>
            </a:r>
            <a:endParaRPr lang="nl-NL" dirty="0"/>
          </a:p>
          <a:p>
            <a:r>
              <a:rPr lang="nl-NL" dirty="0" smtClean="0"/>
              <a:t>Message Bus | Event Broker </a:t>
            </a:r>
          </a:p>
          <a:p>
            <a:r>
              <a:rPr lang="nl-NL" dirty="0" smtClean="0"/>
              <a:t>High volume, low </a:t>
            </a:r>
            <a:r>
              <a:rPr lang="nl-NL" dirty="0" err="1" smtClean="0"/>
              <a:t>latency</a:t>
            </a:r>
            <a:r>
              <a:rPr lang="nl-NL" dirty="0" smtClean="0"/>
              <a:t>, </a:t>
            </a:r>
            <a:r>
              <a:rPr lang="nl-NL" dirty="0" err="1" smtClean="0"/>
              <a:t>highly</a:t>
            </a:r>
            <a:r>
              <a:rPr lang="nl-NL" dirty="0" smtClean="0"/>
              <a:t> </a:t>
            </a:r>
            <a:r>
              <a:rPr lang="nl-NL" dirty="0" err="1" smtClean="0"/>
              <a:t>reliable</a:t>
            </a:r>
            <a:r>
              <a:rPr lang="nl-NL" dirty="0" smtClean="0"/>
              <a:t>, cross </a:t>
            </a:r>
            <a:r>
              <a:rPr lang="nl-NL" dirty="0" err="1" smtClean="0"/>
              <a:t>technology</a:t>
            </a:r>
            <a:endParaRPr lang="nl-NL" dirty="0" smtClean="0"/>
          </a:p>
          <a:p>
            <a:pPr lvl="1"/>
            <a:r>
              <a:rPr lang="nl-NL" dirty="0" err="1" smtClean="0"/>
              <a:t>Scalable</a:t>
            </a:r>
            <a:r>
              <a:rPr lang="nl-NL" dirty="0" smtClean="0"/>
              <a:t>, </a:t>
            </a:r>
            <a:r>
              <a:rPr lang="nl-NL" dirty="0" err="1" smtClean="0"/>
              <a:t>distributed</a:t>
            </a:r>
            <a:r>
              <a:rPr lang="nl-NL" dirty="0" smtClean="0"/>
              <a:t>, </a:t>
            </a:r>
            <a:r>
              <a:rPr lang="nl-NL" dirty="0" err="1" smtClean="0"/>
              <a:t>strict</a:t>
            </a:r>
            <a:r>
              <a:rPr lang="nl-NL" dirty="0" smtClean="0"/>
              <a:t> </a:t>
            </a:r>
            <a:r>
              <a:rPr lang="nl-NL" dirty="0" err="1" smtClean="0"/>
              <a:t>message</a:t>
            </a:r>
            <a:r>
              <a:rPr lang="nl-NL" dirty="0" smtClean="0"/>
              <a:t> ordering, ….</a:t>
            </a:r>
          </a:p>
          <a:p>
            <a:r>
              <a:rPr lang="nl-NL" dirty="0" smtClean="0"/>
              <a:t>2011/2012 </a:t>
            </a:r>
            <a:r>
              <a:rPr lang="nl-NL" dirty="0"/>
              <a:t>– open source </a:t>
            </a:r>
            <a:r>
              <a:rPr lang="nl-NL" dirty="0" err="1"/>
              <a:t>under</a:t>
            </a:r>
            <a:r>
              <a:rPr lang="nl-NL" dirty="0"/>
              <a:t> </a:t>
            </a:r>
            <a:r>
              <a:rPr lang="nl-NL" dirty="0" err="1"/>
              <a:t>the</a:t>
            </a:r>
            <a:r>
              <a:rPr lang="nl-NL" dirty="0"/>
              <a:t> Apache </a:t>
            </a:r>
            <a:r>
              <a:rPr lang="nl-NL" dirty="0" smtClean="0"/>
              <a:t>Incubator/ Top Project</a:t>
            </a:r>
          </a:p>
          <a:p>
            <a:r>
              <a:rPr lang="nl-NL" dirty="0" err="1"/>
              <a:t>Kafka</a:t>
            </a:r>
            <a:r>
              <a:rPr lang="nl-NL" dirty="0"/>
              <a:t> is </a:t>
            </a:r>
            <a:r>
              <a:rPr lang="nl-NL" dirty="0" err="1"/>
              <a:t>used</a:t>
            </a:r>
            <a:r>
              <a:rPr lang="nl-NL" dirty="0"/>
              <a:t> </a:t>
            </a:r>
            <a:r>
              <a:rPr lang="nl-NL" dirty="0" err="1"/>
              <a:t>by</a:t>
            </a:r>
            <a:r>
              <a:rPr lang="nl-NL" dirty="0"/>
              <a:t> </a:t>
            </a:r>
            <a:r>
              <a:rPr lang="nl-NL" dirty="0" err="1"/>
              <a:t>many</a:t>
            </a:r>
            <a:r>
              <a:rPr lang="nl-NL" dirty="0"/>
              <a:t> large </a:t>
            </a:r>
            <a:r>
              <a:rPr lang="nl-NL" dirty="0" err="1"/>
              <a:t>corporations</a:t>
            </a:r>
            <a:r>
              <a:rPr lang="nl-NL" dirty="0"/>
              <a:t>:</a:t>
            </a:r>
          </a:p>
          <a:p>
            <a:pPr lvl="1"/>
            <a:r>
              <a:rPr lang="nl-NL" dirty="0" err="1"/>
              <a:t>Walmart</a:t>
            </a:r>
            <a:r>
              <a:rPr lang="nl-NL" dirty="0"/>
              <a:t>, Cisco, </a:t>
            </a:r>
            <a:r>
              <a:rPr lang="nl-NL" dirty="0" err="1"/>
              <a:t>Netflix</a:t>
            </a:r>
            <a:r>
              <a:rPr lang="nl-NL" dirty="0"/>
              <a:t>, PayPal, LinkedIn, eBay, </a:t>
            </a:r>
            <a:r>
              <a:rPr lang="nl-NL" dirty="0" err="1"/>
              <a:t>Spotify</a:t>
            </a:r>
            <a:r>
              <a:rPr lang="nl-NL" dirty="0"/>
              <a:t>, Uber, </a:t>
            </a:r>
            <a:r>
              <a:rPr lang="nl-NL" dirty="0" err="1"/>
              <a:t>Sift</a:t>
            </a:r>
            <a:r>
              <a:rPr lang="nl-NL" dirty="0"/>
              <a:t> </a:t>
            </a:r>
            <a:r>
              <a:rPr lang="nl-NL" dirty="0" err="1"/>
              <a:t>Science</a:t>
            </a:r>
            <a:endParaRPr lang="nl-NL" dirty="0"/>
          </a:p>
          <a:p>
            <a:pPr lvl="1"/>
            <a:r>
              <a:rPr lang="nl-NL" dirty="0" err="1"/>
              <a:t>And</a:t>
            </a:r>
            <a:r>
              <a:rPr lang="nl-NL" dirty="0"/>
              <a:t> </a:t>
            </a:r>
            <a:r>
              <a:rPr lang="nl-NL" dirty="0" err="1"/>
              <a:t>embraced</a:t>
            </a:r>
            <a:r>
              <a:rPr lang="nl-NL" dirty="0"/>
              <a:t> </a:t>
            </a:r>
            <a:r>
              <a:rPr lang="nl-NL" dirty="0" err="1"/>
              <a:t>by</a:t>
            </a:r>
            <a:r>
              <a:rPr lang="nl-NL" dirty="0"/>
              <a:t> </a:t>
            </a:r>
            <a:r>
              <a:rPr lang="nl-NL" dirty="0" err="1"/>
              <a:t>many</a:t>
            </a:r>
            <a:r>
              <a:rPr lang="nl-NL" dirty="0"/>
              <a:t> software </a:t>
            </a:r>
            <a:r>
              <a:rPr lang="nl-NL" dirty="0" err="1"/>
              <a:t>vendors</a:t>
            </a:r>
            <a:r>
              <a:rPr lang="nl-NL" dirty="0"/>
              <a:t> &amp; </a:t>
            </a:r>
            <a:r>
              <a:rPr lang="nl-NL" dirty="0" err="1"/>
              <a:t>cloud</a:t>
            </a:r>
            <a:r>
              <a:rPr lang="nl-NL" dirty="0"/>
              <a:t> providers </a:t>
            </a:r>
            <a:endParaRPr lang="nl-NL" dirty="0" smtClean="0"/>
          </a:p>
          <a:p>
            <a:r>
              <a:rPr lang="nl-NL" dirty="0" smtClean="0"/>
              <a:t>Client </a:t>
            </a:r>
            <a:r>
              <a:rPr lang="nl-NL" dirty="0" err="1" smtClean="0"/>
              <a:t>libraries</a:t>
            </a:r>
            <a:r>
              <a:rPr lang="nl-NL" dirty="0" smtClean="0"/>
              <a:t> </a:t>
            </a:r>
            <a:r>
              <a:rPr lang="nl-NL" dirty="0" err="1" smtClean="0"/>
              <a:t>available</a:t>
            </a:r>
            <a:r>
              <a:rPr lang="nl-NL" dirty="0" smtClean="0"/>
              <a:t> for </a:t>
            </a:r>
            <a:r>
              <a:rPr lang="nl-NL" dirty="0" err="1" smtClean="0"/>
              <a:t>NodeJS</a:t>
            </a:r>
            <a:r>
              <a:rPr lang="nl-NL" dirty="0" smtClean="0"/>
              <a:t>, Java, C++, Python, Ruby, PHP </a:t>
            </a:r>
            <a:r>
              <a:rPr lang="nl-NL" dirty="0" err="1" smtClean="0"/>
              <a:t>and</a:t>
            </a:r>
            <a:r>
              <a:rPr lang="nl-NL" dirty="0" smtClean="0"/>
              <a:t> </a:t>
            </a:r>
            <a:r>
              <a:rPr lang="nl-NL" dirty="0" err="1" smtClean="0"/>
              <a:t>many</a:t>
            </a:r>
            <a:r>
              <a:rPr lang="nl-NL" dirty="0" smtClean="0"/>
              <a:t> more</a:t>
            </a:r>
            <a:endParaRPr lang="en-US" dirty="0"/>
          </a:p>
          <a:p>
            <a:endParaRPr lang="nl-NL" dirty="0"/>
          </a:p>
          <a:p>
            <a:endParaRPr lang="nl-NL" dirty="0" smtClean="0"/>
          </a:p>
          <a:p>
            <a:endParaRPr lang="nl-NL" dirty="0" smtClean="0"/>
          </a:p>
          <a:p>
            <a:endParaRPr lang="en-US" dirty="0"/>
          </a:p>
        </p:txBody>
      </p:sp>
      <p:pic>
        <p:nvPicPr>
          <p:cNvPr id="1026" name="Picture 2" descr="Image result"/>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251575" y="2302349"/>
            <a:ext cx="5185174" cy="1190943"/>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Image result for logo kafka"/>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092146" y="502403"/>
            <a:ext cx="4412774" cy="23195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082887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err="1" smtClean="0"/>
              <a:t>Kafka</a:t>
            </a:r>
            <a:r>
              <a:rPr lang="nl-NL" dirty="0" smtClean="0"/>
              <a:t> </a:t>
            </a:r>
            <a:r>
              <a:rPr lang="nl-NL" dirty="0" err="1" smtClean="0"/>
              <a:t>terminology</a:t>
            </a:r>
            <a:endParaRPr lang="en-US" dirty="0"/>
          </a:p>
        </p:txBody>
      </p:sp>
      <p:sp>
        <p:nvSpPr>
          <p:cNvPr id="3" name="Text Placeholder 2"/>
          <p:cNvSpPr>
            <a:spLocks noGrp="1"/>
          </p:cNvSpPr>
          <p:nvPr>
            <p:ph type="body" sz="quarter" idx="10"/>
          </p:nvPr>
        </p:nvSpPr>
        <p:spPr>
          <a:xfrm>
            <a:off x="1902169" y="2655980"/>
            <a:ext cx="11958638" cy="6411820"/>
          </a:xfrm>
        </p:spPr>
        <p:txBody>
          <a:bodyPr>
            <a:normAutofit/>
          </a:bodyPr>
          <a:lstStyle/>
          <a:p>
            <a:r>
              <a:rPr lang="nl-NL" dirty="0" smtClean="0"/>
              <a:t>Topic</a:t>
            </a:r>
          </a:p>
          <a:p>
            <a:pPr lvl="1"/>
            <a:r>
              <a:rPr lang="nl-NL" dirty="0" err="1" smtClean="0"/>
              <a:t>partition</a:t>
            </a:r>
            <a:endParaRPr lang="nl-NL" dirty="0" smtClean="0"/>
          </a:p>
          <a:p>
            <a:r>
              <a:rPr lang="nl-NL" dirty="0" smtClean="0"/>
              <a:t>Message</a:t>
            </a:r>
          </a:p>
          <a:p>
            <a:pPr lvl="1"/>
            <a:r>
              <a:rPr lang="nl-NL" dirty="0" smtClean="0"/>
              <a:t>== </a:t>
            </a:r>
            <a:r>
              <a:rPr lang="nl-NL" dirty="0" err="1" smtClean="0"/>
              <a:t>ByteArray</a:t>
            </a:r>
            <a:endParaRPr lang="nl-NL" dirty="0" smtClean="0"/>
          </a:p>
          <a:p>
            <a:r>
              <a:rPr lang="nl-NL" dirty="0" smtClean="0"/>
              <a:t>Broker</a:t>
            </a:r>
          </a:p>
          <a:p>
            <a:pPr lvl="1"/>
            <a:r>
              <a:rPr lang="nl-NL" dirty="0" err="1" smtClean="0"/>
              <a:t>replicated</a:t>
            </a:r>
            <a:endParaRPr lang="nl-NL" dirty="0" smtClean="0"/>
          </a:p>
          <a:p>
            <a:r>
              <a:rPr lang="nl-NL" dirty="0" smtClean="0"/>
              <a:t>Producer</a:t>
            </a:r>
          </a:p>
          <a:p>
            <a:r>
              <a:rPr lang="nl-NL" dirty="0" smtClean="0"/>
              <a:t>Consumer</a:t>
            </a:r>
          </a:p>
          <a:p>
            <a:pPr lvl="1"/>
            <a:r>
              <a:rPr lang="nl-NL" dirty="0" err="1" smtClean="0"/>
              <a:t>Working</a:t>
            </a:r>
            <a:r>
              <a:rPr lang="nl-NL" dirty="0" smtClean="0"/>
              <a:t> </a:t>
            </a:r>
            <a:r>
              <a:rPr lang="nl-NL" dirty="0" err="1" smtClean="0"/>
              <a:t>together</a:t>
            </a:r>
            <a:r>
              <a:rPr lang="nl-NL" dirty="0" smtClean="0"/>
              <a:t> </a:t>
            </a:r>
            <a:br>
              <a:rPr lang="nl-NL" dirty="0" smtClean="0"/>
            </a:br>
            <a:r>
              <a:rPr lang="nl-NL" dirty="0" smtClean="0"/>
              <a:t>in Consumer </a:t>
            </a:r>
            <a:r>
              <a:rPr lang="nl-NL" dirty="0" err="1" smtClean="0"/>
              <a:t>Groups</a:t>
            </a:r>
            <a:endParaRPr lang="en-US" dirty="0"/>
          </a:p>
        </p:txBody>
      </p:sp>
      <p:sp>
        <p:nvSpPr>
          <p:cNvPr id="4" name="Rectangle 3"/>
          <p:cNvSpPr/>
          <p:nvPr/>
        </p:nvSpPr>
        <p:spPr>
          <a:xfrm>
            <a:off x="7410308" y="3744713"/>
            <a:ext cx="1968500" cy="10795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15010631" y="3507978"/>
            <a:ext cx="1968500" cy="10795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8" name="Rectangle 7"/>
          <p:cNvSpPr/>
          <p:nvPr/>
        </p:nvSpPr>
        <p:spPr>
          <a:xfrm>
            <a:off x="9879831" y="4720828"/>
            <a:ext cx="3124200" cy="1794272"/>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9" name="Rectangle 8"/>
          <p:cNvSpPr/>
          <p:nvPr/>
        </p:nvSpPr>
        <p:spPr>
          <a:xfrm>
            <a:off x="10514831" y="5135760"/>
            <a:ext cx="1892300" cy="1007467"/>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cxnSp>
        <p:nvCxnSpPr>
          <p:cNvPr id="10" name="Elbow Connector 9"/>
          <p:cNvCxnSpPr>
            <a:stCxn id="4" idx="2"/>
          </p:cNvCxnSpPr>
          <p:nvPr/>
        </p:nvCxnSpPr>
        <p:spPr>
          <a:xfrm rot="16200000" flipH="1">
            <a:off x="9066451" y="4152319"/>
            <a:ext cx="776486" cy="2120273"/>
          </a:xfrm>
          <a:prstGeom prst="bentConnector2">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12" name="Elbow Connector 11"/>
          <p:cNvCxnSpPr>
            <a:endCxn id="6" idx="1"/>
          </p:cNvCxnSpPr>
          <p:nvPr/>
        </p:nvCxnSpPr>
        <p:spPr>
          <a:xfrm flipV="1">
            <a:off x="12413481" y="4047728"/>
            <a:ext cx="2597150" cy="1552971"/>
          </a:xfrm>
          <a:prstGeom prst="bentConnector3">
            <a:avLst/>
          </a:prstGeom>
          <a:ln w="19050">
            <a:tailEnd type="arrow"/>
          </a:ln>
        </p:spPr>
        <p:style>
          <a:lnRef idx="2">
            <a:schemeClr val="accent2"/>
          </a:lnRef>
          <a:fillRef idx="0">
            <a:schemeClr val="accent2"/>
          </a:fillRef>
          <a:effectRef idx="1">
            <a:schemeClr val="accent2"/>
          </a:effectRef>
          <a:fontRef idx="minor">
            <a:schemeClr val="tx1"/>
          </a:fontRef>
        </p:style>
      </p:cxnSp>
      <p:sp>
        <p:nvSpPr>
          <p:cNvPr id="14" name="TextBox 13"/>
          <p:cNvSpPr txBox="1"/>
          <p:nvPr/>
        </p:nvSpPr>
        <p:spPr>
          <a:xfrm>
            <a:off x="7677053" y="3953172"/>
            <a:ext cx="1435008" cy="461665"/>
          </a:xfrm>
          <a:prstGeom prst="rect">
            <a:avLst/>
          </a:prstGeom>
          <a:noFill/>
        </p:spPr>
        <p:txBody>
          <a:bodyPr wrap="none" rtlCol="0">
            <a:spAutoFit/>
          </a:bodyPr>
          <a:lstStyle/>
          <a:p>
            <a:r>
              <a:rPr lang="nl-NL" dirty="0" smtClean="0">
                <a:solidFill>
                  <a:schemeClr val="tx2"/>
                </a:solidFill>
              </a:rPr>
              <a:t>Producer</a:t>
            </a:r>
            <a:endParaRPr lang="en-US" dirty="0" err="1" smtClean="0">
              <a:solidFill>
                <a:schemeClr val="tx2"/>
              </a:solidFill>
            </a:endParaRPr>
          </a:p>
        </p:txBody>
      </p:sp>
      <p:sp>
        <p:nvSpPr>
          <p:cNvPr id="15" name="TextBox 14"/>
          <p:cNvSpPr txBox="1"/>
          <p:nvPr/>
        </p:nvSpPr>
        <p:spPr>
          <a:xfrm>
            <a:off x="15238532" y="3822798"/>
            <a:ext cx="1606530" cy="461665"/>
          </a:xfrm>
          <a:prstGeom prst="rect">
            <a:avLst/>
          </a:prstGeom>
          <a:noFill/>
        </p:spPr>
        <p:txBody>
          <a:bodyPr wrap="none" rtlCol="0">
            <a:spAutoFit/>
          </a:bodyPr>
          <a:lstStyle/>
          <a:p>
            <a:r>
              <a:rPr lang="nl-NL" dirty="0" smtClean="0">
                <a:solidFill>
                  <a:schemeClr val="tx2"/>
                </a:solidFill>
              </a:rPr>
              <a:t>Consumer</a:t>
            </a:r>
            <a:endParaRPr lang="en-US" dirty="0" err="1" smtClean="0">
              <a:solidFill>
                <a:schemeClr val="tx2"/>
              </a:solidFill>
            </a:endParaRPr>
          </a:p>
        </p:txBody>
      </p:sp>
      <p:sp>
        <p:nvSpPr>
          <p:cNvPr id="16" name="TextBox 15"/>
          <p:cNvSpPr txBox="1"/>
          <p:nvPr/>
        </p:nvSpPr>
        <p:spPr>
          <a:xfrm>
            <a:off x="11010992" y="5067646"/>
            <a:ext cx="938077" cy="461665"/>
          </a:xfrm>
          <a:prstGeom prst="rect">
            <a:avLst/>
          </a:prstGeom>
          <a:noFill/>
        </p:spPr>
        <p:txBody>
          <a:bodyPr wrap="none" rtlCol="0">
            <a:spAutoFit/>
          </a:bodyPr>
          <a:lstStyle/>
          <a:p>
            <a:r>
              <a:rPr lang="nl-NL" dirty="0" smtClean="0"/>
              <a:t>Topic</a:t>
            </a:r>
            <a:endParaRPr lang="en-US" dirty="0" err="1" smtClean="0"/>
          </a:p>
        </p:txBody>
      </p:sp>
      <p:sp>
        <p:nvSpPr>
          <p:cNvPr id="17" name="TextBox 16"/>
          <p:cNvSpPr txBox="1"/>
          <p:nvPr/>
        </p:nvSpPr>
        <p:spPr>
          <a:xfrm>
            <a:off x="9892531" y="4722709"/>
            <a:ext cx="1091966" cy="461665"/>
          </a:xfrm>
          <a:prstGeom prst="rect">
            <a:avLst/>
          </a:prstGeom>
          <a:noFill/>
        </p:spPr>
        <p:txBody>
          <a:bodyPr wrap="none" rtlCol="0">
            <a:spAutoFit/>
          </a:bodyPr>
          <a:lstStyle/>
          <a:p>
            <a:r>
              <a:rPr lang="nl-NL" dirty="0" smtClean="0"/>
              <a:t>Broker</a:t>
            </a:r>
            <a:endParaRPr lang="en-US" dirty="0" err="1" smtClean="0"/>
          </a:p>
        </p:txBody>
      </p:sp>
      <p:pic>
        <p:nvPicPr>
          <p:cNvPr id="18" name="Picture 2" descr="Image result for logo kafk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400506" y="6583163"/>
            <a:ext cx="2625710" cy="1380181"/>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p:cNvSpPr/>
          <p:nvPr/>
        </p:nvSpPr>
        <p:spPr>
          <a:xfrm>
            <a:off x="12012569" y="5529311"/>
            <a:ext cx="305662" cy="501402"/>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20" name="Rectangle 19"/>
          <p:cNvSpPr/>
          <p:nvPr/>
        </p:nvSpPr>
        <p:spPr>
          <a:xfrm>
            <a:off x="11656107" y="5529311"/>
            <a:ext cx="305662" cy="501402"/>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24" name="Rectangle 23"/>
          <p:cNvSpPr/>
          <p:nvPr/>
        </p:nvSpPr>
        <p:spPr>
          <a:xfrm>
            <a:off x="12492242" y="2650182"/>
            <a:ext cx="887208" cy="104527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25" name="TextBox 24"/>
          <p:cNvSpPr txBox="1"/>
          <p:nvPr/>
        </p:nvSpPr>
        <p:spPr>
          <a:xfrm>
            <a:off x="12530773" y="2689810"/>
            <a:ext cx="912429" cy="1015663"/>
          </a:xfrm>
          <a:prstGeom prst="rect">
            <a:avLst/>
          </a:prstGeom>
          <a:noFill/>
        </p:spPr>
        <p:txBody>
          <a:bodyPr wrap="none" rtlCol="0">
            <a:spAutoFit/>
          </a:bodyPr>
          <a:lstStyle/>
          <a:p>
            <a:r>
              <a:rPr lang="nl-NL" sz="2000" dirty="0" err="1" smtClean="0"/>
              <a:t>Key</a:t>
            </a:r>
            <a:endParaRPr lang="nl-NL" sz="2000" dirty="0" smtClean="0"/>
          </a:p>
          <a:p>
            <a:r>
              <a:rPr lang="nl-NL" sz="2000" dirty="0" smtClean="0"/>
              <a:t>Value </a:t>
            </a:r>
          </a:p>
          <a:p>
            <a:r>
              <a:rPr lang="nl-NL" sz="2000" dirty="0"/>
              <a:t>T</a:t>
            </a:r>
            <a:r>
              <a:rPr lang="nl-NL" sz="2000" dirty="0" smtClean="0"/>
              <a:t>ime</a:t>
            </a:r>
            <a:endParaRPr lang="en-US" sz="2000" dirty="0" err="1" smtClean="0"/>
          </a:p>
        </p:txBody>
      </p:sp>
      <p:cxnSp>
        <p:nvCxnSpPr>
          <p:cNvPr id="26" name="Straight Connector 25"/>
          <p:cNvCxnSpPr/>
          <p:nvPr/>
        </p:nvCxnSpPr>
        <p:spPr>
          <a:xfrm flipV="1">
            <a:off x="12012569" y="3705473"/>
            <a:ext cx="479673" cy="1823838"/>
          </a:xfrm>
          <a:prstGeom prst="line">
            <a:avLst/>
          </a:prstGeom>
          <a:ln>
            <a:prstDash val="dash"/>
          </a:ln>
        </p:spPr>
        <p:style>
          <a:lnRef idx="1">
            <a:schemeClr val="accent3"/>
          </a:lnRef>
          <a:fillRef idx="0">
            <a:schemeClr val="accent3"/>
          </a:fillRef>
          <a:effectRef idx="0">
            <a:schemeClr val="accent3"/>
          </a:effectRef>
          <a:fontRef idx="minor">
            <a:schemeClr val="tx1"/>
          </a:fontRef>
        </p:style>
      </p:cxnSp>
      <p:cxnSp>
        <p:nvCxnSpPr>
          <p:cNvPr id="27" name="Straight Connector 26"/>
          <p:cNvCxnSpPr/>
          <p:nvPr/>
        </p:nvCxnSpPr>
        <p:spPr>
          <a:xfrm flipV="1">
            <a:off x="12318231" y="3695452"/>
            <a:ext cx="1061219" cy="1833859"/>
          </a:xfrm>
          <a:prstGeom prst="line">
            <a:avLst/>
          </a:prstGeom>
          <a:ln>
            <a:prstDash val="dash"/>
          </a:ln>
        </p:spPr>
        <p:style>
          <a:lnRef idx="1">
            <a:schemeClr val="accent3"/>
          </a:lnRef>
          <a:fillRef idx="0">
            <a:schemeClr val="accent3"/>
          </a:fillRef>
          <a:effectRef idx="0">
            <a:schemeClr val="accent3"/>
          </a:effectRef>
          <a:fontRef idx="minor">
            <a:schemeClr val="tx1"/>
          </a:fontRef>
        </p:style>
      </p:cxnSp>
      <p:sp>
        <p:nvSpPr>
          <p:cNvPr id="29" name="TextBox 28"/>
          <p:cNvSpPr txBox="1"/>
          <p:nvPr/>
        </p:nvSpPr>
        <p:spPr>
          <a:xfrm>
            <a:off x="12218342" y="2086272"/>
            <a:ext cx="1435008" cy="461665"/>
          </a:xfrm>
          <a:prstGeom prst="rect">
            <a:avLst/>
          </a:prstGeom>
          <a:noFill/>
        </p:spPr>
        <p:txBody>
          <a:bodyPr wrap="none" rtlCol="0">
            <a:spAutoFit/>
          </a:bodyPr>
          <a:lstStyle/>
          <a:p>
            <a:r>
              <a:rPr lang="nl-NL" dirty="0" smtClean="0">
                <a:solidFill>
                  <a:schemeClr val="tx2"/>
                </a:solidFill>
              </a:rPr>
              <a:t>Message</a:t>
            </a:r>
            <a:endParaRPr lang="en-US" dirty="0" err="1" smtClean="0">
              <a:solidFill>
                <a:schemeClr val="tx2"/>
              </a:solidFill>
            </a:endParaRPr>
          </a:p>
        </p:txBody>
      </p:sp>
    </p:spTree>
    <p:extLst>
      <p:ext uri="{BB962C8B-B14F-4D97-AF65-F5344CB8AC3E}">
        <p14:creationId xmlns:p14="http://schemas.microsoft.com/office/powerpoint/2010/main" val="357825412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Image result for image apache zookeep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72178" y="1550340"/>
            <a:ext cx="1410596" cy="896144"/>
          </a:xfrm>
          <a:prstGeom prst="rect">
            <a:avLst/>
          </a:prstGeom>
          <a:noFill/>
          <a:extLst>
            <a:ext uri="{909E8E84-426E-40DD-AFC4-6F175D3DCCD1}">
              <a14:hiddenFill xmlns:a14="http://schemas.microsoft.com/office/drawing/2010/main">
                <a:solidFill>
                  <a:srgbClr val="FFFFFF"/>
                </a:solidFill>
              </a14:hiddenFill>
            </a:ext>
          </a:extLst>
        </p:spPr>
      </p:pic>
      <p:grpSp>
        <p:nvGrpSpPr>
          <p:cNvPr id="179" name="Group 178"/>
          <p:cNvGrpSpPr/>
          <p:nvPr/>
        </p:nvGrpSpPr>
        <p:grpSpPr>
          <a:xfrm>
            <a:off x="5766702" y="7985010"/>
            <a:ext cx="660400" cy="889000"/>
            <a:chOff x="5473700" y="7607300"/>
            <a:chExt cx="965200" cy="1193800"/>
          </a:xfrm>
        </p:grpSpPr>
        <p:sp>
          <p:nvSpPr>
            <p:cNvPr id="180" name="Rectangle 179"/>
            <p:cNvSpPr/>
            <p:nvPr/>
          </p:nvSpPr>
          <p:spPr>
            <a:xfrm>
              <a:off x="5473700" y="7607300"/>
              <a:ext cx="965200" cy="11938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cxnSp>
          <p:nvCxnSpPr>
            <p:cNvPr id="181" name="Straight Connector 180"/>
            <p:cNvCxnSpPr/>
            <p:nvPr/>
          </p:nvCxnSpPr>
          <p:spPr>
            <a:xfrm>
              <a:off x="5537200" y="77470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82" name="Straight Connector 181"/>
            <p:cNvCxnSpPr/>
            <p:nvPr/>
          </p:nvCxnSpPr>
          <p:spPr>
            <a:xfrm>
              <a:off x="5537200" y="78994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83" name="Straight Connector 182"/>
            <p:cNvCxnSpPr/>
            <p:nvPr/>
          </p:nvCxnSpPr>
          <p:spPr>
            <a:xfrm>
              <a:off x="5537200" y="80518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84" name="Straight Connector 183"/>
            <p:cNvCxnSpPr/>
            <p:nvPr/>
          </p:nvCxnSpPr>
          <p:spPr>
            <a:xfrm>
              <a:off x="5537200" y="82042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85" name="Straight Connector 184"/>
            <p:cNvCxnSpPr/>
            <p:nvPr/>
          </p:nvCxnSpPr>
          <p:spPr>
            <a:xfrm>
              <a:off x="5537200" y="83566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86" name="Straight Connector 185"/>
            <p:cNvCxnSpPr/>
            <p:nvPr/>
          </p:nvCxnSpPr>
          <p:spPr>
            <a:xfrm>
              <a:off x="5537200" y="85090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87" name="Straight Connector 186"/>
            <p:cNvCxnSpPr/>
            <p:nvPr/>
          </p:nvCxnSpPr>
          <p:spPr>
            <a:xfrm>
              <a:off x="5537200" y="8661400"/>
              <a:ext cx="876300" cy="12700"/>
            </a:xfrm>
            <a:prstGeom prst="line">
              <a:avLst/>
            </a:prstGeom>
          </p:spPr>
          <p:style>
            <a:lnRef idx="2">
              <a:schemeClr val="dk1"/>
            </a:lnRef>
            <a:fillRef idx="0">
              <a:schemeClr val="dk1"/>
            </a:fillRef>
            <a:effectRef idx="1">
              <a:schemeClr val="dk1"/>
            </a:effectRef>
            <a:fontRef idx="minor">
              <a:schemeClr val="tx1"/>
            </a:fontRef>
          </p:style>
        </p:cxnSp>
      </p:grpSp>
      <p:grpSp>
        <p:nvGrpSpPr>
          <p:cNvPr id="188" name="Group 187"/>
          <p:cNvGrpSpPr/>
          <p:nvPr/>
        </p:nvGrpSpPr>
        <p:grpSpPr>
          <a:xfrm>
            <a:off x="5614302" y="7832610"/>
            <a:ext cx="660400" cy="889000"/>
            <a:chOff x="5473700" y="7607300"/>
            <a:chExt cx="965200" cy="1193800"/>
          </a:xfrm>
        </p:grpSpPr>
        <p:sp>
          <p:nvSpPr>
            <p:cNvPr id="189" name="Rectangle 188"/>
            <p:cNvSpPr/>
            <p:nvPr/>
          </p:nvSpPr>
          <p:spPr>
            <a:xfrm>
              <a:off x="5473700" y="7607300"/>
              <a:ext cx="965200" cy="11938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cxnSp>
          <p:nvCxnSpPr>
            <p:cNvPr id="190" name="Straight Connector 189"/>
            <p:cNvCxnSpPr/>
            <p:nvPr/>
          </p:nvCxnSpPr>
          <p:spPr>
            <a:xfrm>
              <a:off x="5537200" y="77470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91" name="Straight Connector 190"/>
            <p:cNvCxnSpPr/>
            <p:nvPr/>
          </p:nvCxnSpPr>
          <p:spPr>
            <a:xfrm>
              <a:off x="5537200" y="78994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92" name="Straight Connector 191"/>
            <p:cNvCxnSpPr/>
            <p:nvPr/>
          </p:nvCxnSpPr>
          <p:spPr>
            <a:xfrm>
              <a:off x="5537200" y="80518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93" name="Straight Connector 192"/>
            <p:cNvCxnSpPr/>
            <p:nvPr/>
          </p:nvCxnSpPr>
          <p:spPr>
            <a:xfrm>
              <a:off x="5537200" y="82042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94" name="Straight Connector 193"/>
            <p:cNvCxnSpPr/>
            <p:nvPr/>
          </p:nvCxnSpPr>
          <p:spPr>
            <a:xfrm>
              <a:off x="5537200" y="83566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95" name="Straight Connector 194"/>
            <p:cNvCxnSpPr/>
            <p:nvPr/>
          </p:nvCxnSpPr>
          <p:spPr>
            <a:xfrm>
              <a:off x="5537200" y="85090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96" name="Straight Connector 195"/>
            <p:cNvCxnSpPr/>
            <p:nvPr/>
          </p:nvCxnSpPr>
          <p:spPr>
            <a:xfrm>
              <a:off x="5537200" y="8661400"/>
              <a:ext cx="876300" cy="12700"/>
            </a:xfrm>
            <a:prstGeom prst="line">
              <a:avLst/>
            </a:prstGeom>
          </p:spPr>
          <p:style>
            <a:lnRef idx="2">
              <a:schemeClr val="dk1"/>
            </a:lnRef>
            <a:fillRef idx="0">
              <a:schemeClr val="dk1"/>
            </a:fillRef>
            <a:effectRef idx="1">
              <a:schemeClr val="dk1"/>
            </a:effectRef>
            <a:fontRef idx="minor">
              <a:schemeClr val="tx1"/>
            </a:fontRef>
          </p:style>
        </p:cxnSp>
      </p:grpSp>
      <p:grpSp>
        <p:nvGrpSpPr>
          <p:cNvPr id="161" name="Group 160"/>
          <p:cNvGrpSpPr/>
          <p:nvPr/>
        </p:nvGrpSpPr>
        <p:grpSpPr>
          <a:xfrm>
            <a:off x="6300102" y="7654810"/>
            <a:ext cx="660400" cy="889000"/>
            <a:chOff x="5473700" y="7607300"/>
            <a:chExt cx="965200" cy="1193800"/>
          </a:xfrm>
        </p:grpSpPr>
        <p:sp>
          <p:nvSpPr>
            <p:cNvPr id="162" name="Rectangle 161"/>
            <p:cNvSpPr/>
            <p:nvPr/>
          </p:nvSpPr>
          <p:spPr>
            <a:xfrm>
              <a:off x="5473700" y="7607300"/>
              <a:ext cx="965200" cy="11938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cxnSp>
          <p:nvCxnSpPr>
            <p:cNvPr id="163" name="Straight Connector 162"/>
            <p:cNvCxnSpPr/>
            <p:nvPr/>
          </p:nvCxnSpPr>
          <p:spPr>
            <a:xfrm>
              <a:off x="5537200" y="77470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64" name="Straight Connector 163"/>
            <p:cNvCxnSpPr/>
            <p:nvPr/>
          </p:nvCxnSpPr>
          <p:spPr>
            <a:xfrm>
              <a:off x="5537200" y="78994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65" name="Straight Connector 164"/>
            <p:cNvCxnSpPr/>
            <p:nvPr/>
          </p:nvCxnSpPr>
          <p:spPr>
            <a:xfrm>
              <a:off x="5537200" y="80518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66" name="Straight Connector 165"/>
            <p:cNvCxnSpPr/>
            <p:nvPr/>
          </p:nvCxnSpPr>
          <p:spPr>
            <a:xfrm>
              <a:off x="5537200" y="82042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67" name="Straight Connector 166"/>
            <p:cNvCxnSpPr/>
            <p:nvPr/>
          </p:nvCxnSpPr>
          <p:spPr>
            <a:xfrm>
              <a:off x="5537200" y="83566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68" name="Straight Connector 167"/>
            <p:cNvCxnSpPr/>
            <p:nvPr/>
          </p:nvCxnSpPr>
          <p:spPr>
            <a:xfrm>
              <a:off x="5537200" y="85090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69" name="Straight Connector 168"/>
            <p:cNvCxnSpPr/>
            <p:nvPr/>
          </p:nvCxnSpPr>
          <p:spPr>
            <a:xfrm>
              <a:off x="5537200" y="8661400"/>
              <a:ext cx="876300" cy="12700"/>
            </a:xfrm>
            <a:prstGeom prst="line">
              <a:avLst/>
            </a:prstGeom>
          </p:spPr>
          <p:style>
            <a:lnRef idx="2">
              <a:schemeClr val="dk1"/>
            </a:lnRef>
            <a:fillRef idx="0">
              <a:schemeClr val="dk1"/>
            </a:fillRef>
            <a:effectRef idx="1">
              <a:schemeClr val="dk1"/>
            </a:effectRef>
            <a:fontRef idx="minor">
              <a:schemeClr val="tx1"/>
            </a:fontRef>
          </p:style>
        </p:cxnSp>
      </p:grpSp>
      <p:grpSp>
        <p:nvGrpSpPr>
          <p:cNvPr id="170" name="Group 169"/>
          <p:cNvGrpSpPr/>
          <p:nvPr/>
        </p:nvGrpSpPr>
        <p:grpSpPr>
          <a:xfrm>
            <a:off x="6147702" y="7502410"/>
            <a:ext cx="660400" cy="889000"/>
            <a:chOff x="5473700" y="7607300"/>
            <a:chExt cx="965200" cy="1193800"/>
          </a:xfrm>
        </p:grpSpPr>
        <p:sp>
          <p:nvSpPr>
            <p:cNvPr id="171" name="Rectangle 170"/>
            <p:cNvSpPr/>
            <p:nvPr/>
          </p:nvSpPr>
          <p:spPr>
            <a:xfrm>
              <a:off x="5473700" y="7607300"/>
              <a:ext cx="965200" cy="11938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cxnSp>
          <p:nvCxnSpPr>
            <p:cNvPr id="172" name="Straight Connector 171"/>
            <p:cNvCxnSpPr/>
            <p:nvPr/>
          </p:nvCxnSpPr>
          <p:spPr>
            <a:xfrm>
              <a:off x="5537200" y="77470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73" name="Straight Connector 172"/>
            <p:cNvCxnSpPr/>
            <p:nvPr/>
          </p:nvCxnSpPr>
          <p:spPr>
            <a:xfrm>
              <a:off x="5537200" y="78994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74" name="Straight Connector 173"/>
            <p:cNvCxnSpPr/>
            <p:nvPr/>
          </p:nvCxnSpPr>
          <p:spPr>
            <a:xfrm>
              <a:off x="5537200" y="80518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75" name="Straight Connector 174"/>
            <p:cNvCxnSpPr/>
            <p:nvPr/>
          </p:nvCxnSpPr>
          <p:spPr>
            <a:xfrm>
              <a:off x="5537200" y="82042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76" name="Straight Connector 175"/>
            <p:cNvCxnSpPr/>
            <p:nvPr/>
          </p:nvCxnSpPr>
          <p:spPr>
            <a:xfrm>
              <a:off x="5537200" y="83566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77" name="Straight Connector 176"/>
            <p:cNvCxnSpPr/>
            <p:nvPr/>
          </p:nvCxnSpPr>
          <p:spPr>
            <a:xfrm>
              <a:off x="5537200" y="85090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78" name="Straight Connector 177"/>
            <p:cNvCxnSpPr/>
            <p:nvPr/>
          </p:nvCxnSpPr>
          <p:spPr>
            <a:xfrm>
              <a:off x="5537200" y="8661400"/>
              <a:ext cx="876300" cy="12700"/>
            </a:xfrm>
            <a:prstGeom prst="line">
              <a:avLst/>
            </a:prstGeom>
          </p:spPr>
          <p:style>
            <a:lnRef idx="2">
              <a:schemeClr val="dk1"/>
            </a:lnRef>
            <a:fillRef idx="0">
              <a:schemeClr val="dk1"/>
            </a:fillRef>
            <a:effectRef idx="1">
              <a:schemeClr val="dk1"/>
            </a:effectRef>
            <a:fontRef idx="minor">
              <a:schemeClr val="tx1"/>
            </a:fontRef>
          </p:style>
        </p:cxnSp>
      </p:grpSp>
      <p:grpSp>
        <p:nvGrpSpPr>
          <p:cNvPr id="82" name="Group 81"/>
          <p:cNvGrpSpPr/>
          <p:nvPr/>
        </p:nvGrpSpPr>
        <p:grpSpPr>
          <a:xfrm>
            <a:off x="6833502" y="7324610"/>
            <a:ext cx="660400" cy="889000"/>
            <a:chOff x="5473700" y="7607300"/>
            <a:chExt cx="965200" cy="1193800"/>
          </a:xfrm>
        </p:grpSpPr>
        <p:sp>
          <p:nvSpPr>
            <p:cNvPr id="84" name="Rectangle 83"/>
            <p:cNvSpPr/>
            <p:nvPr/>
          </p:nvSpPr>
          <p:spPr>
            <a:xfrm>
              <a:off x="5473700" y="7607300"/>
              <a:ext cx="965200" cy="11938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cxnSp>
          <p:nvCxnSpPr>
            <p:cNvPr id="85" name="Straight Connector 84"/>
            <p:cNvCxnSpPr/>
            <p:nvPr/>
          </p:nvCxnSpPr>
          <p:spPr>
            <a:xfrm>
              <a:off x="5537200" y="77470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95" name="Straight Connector 94"/>
            <p:cNvCxnSpPr/>
            <p:nvPr/>
          </p:nvCxnSpPr>
          <p:spPr>
            <a:xfrm>
              <a:off x="5537200" y="78994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97" name="Straight Connector 96"/>
            <p:cNvCxnSpPr/>
            <p:nvPr/>
          </p:nvCxnSpPr>
          <p:spPr>
            <a:xfrm>
              <a:off x="5537200" y="80518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98" name="Straight Connector 97"/>
            <p:cNvCxnSpPr/>
            <p:nvPr/>
          </p:nvCxnSpPr>
          <p:spPr>
            <a:xfrm>
              <a:off x="5537200" y="82042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99" name="Straight Connector 98"/>
            <p:cNvCxnSpPr/>
            <p:nvPr/>
          </p:nvCxnSpPr>
          <p:spPr>
            <a:xfrm>
              <a:off x="5537200" y="83566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00" name="Straight Connector 99"/>
            <p:cNvCxnSpPr/>
            <p:nvPr/>
          </p:nvCxnSpPr>
          <p:spPr>
            <a:xfrm>
              <a:off x="5537200" y="85090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01" name="Straight Connector 100"/>
            <p:cNvCxnSpPr/>
            <p:nvPr/>
          </p:nvCxnSpPr>
          <p:spPr>
            <a:xfrm>
              <a:off x="5537200" y="8661400"/>
              <a:ext cx="876300" cy="12700"/>
            </a:xfrm>
            <a:prstGeom prst="line">
              <a:avLst/>
            </a:prstGeom>
          </p:spPr>
          <p:style>
            <a:lnRef idx="2">
              <a:schemeClr val="dk1"/>
            </a:lnRef>
            <a:fillRef idx="0">
              <a:schemeClr val="dk1"/>
            </a:fillRef>
            <a:effectRef idx="1">
              <a:schemeClr val="dk1"/>
            </a:effectRef>
            <a:fontRef idx="minor">
              <a:schemeClr val="tx1"/>
            </a:fontRef>
          </p:style>
        </p:cxnSp>
      </p:grpSp>
      <p:sp>
        <p:nvSpPr>
          <p:cNvPr id="81" name="Rectangle 80"/>
          <p:cNvSpPr/>
          <p:nvPr/>
        </p:nvSpPr>
        <p:spPr>
          <a:xfrm>
            <a:off x="7244581" y="2326332"/>
            <a:ext cx="3124200" cy="39878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80" name="Rectangle 79"/>
          <p:cNvSpPr/>
          <p:nvPr/>
        </p:nvSpPr>
        <p:spPr>
          <a:xfrm>
            <a:off x="7066781" y="2554932"/>
            <a:ext cx="3124200" cy="39878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5" name="Rectangle 4"/>
          <p:cNvSpPr/>
          <p:nvPr/>
        </p:nvSpPr>
        <p:spPr>
          <a:xfrm>
            <a:off x="2583681" y="2346175"/>
            <a:ext cx="1968500" cy="10795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583681" y="3870175"/>
            <a:ext cx="1968500" cy="10795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583681" y="5394175"/>
            <a:ext cx="1968500" cy="10795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12019781" y="1570682"/>
            <a:ext cx="1968500" cy="10795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0" name="Rectangle 9"/>
          <p:cNvSpPr/>
          <p:nvPr/>
        </p:nvSpPr>
        <p:spPr>
          <a:xfrm>
            <a:off x="12019781" y="2979588"/>
            <a:ext cx="1968500" cy="71755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1" name="Rectangle 10"/>
          <p:cNvSpPr/>
          <p:nvPr/>
        </p:nvSpPr>
        <p:spPr>
          <a:xfrm>
            <a:off x="12019781" y="4714725"/>
            <a:ext cx="1968500" cy="1434307"/>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2" name="Rectangle 11"/>
          <p:cNvSpPr/>
          <p:nvPr/>
        </p:nvSpPr>
        <p:spPr>
          <a:xfrm>
            <a:off x="12019781" y="6447482"/>
            <a:ext cx="1968500" cy="10795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3" name="Rectangle 12"/>
          <p:cNvSpPr/>
          <p:nvPr/>
        </p:nvSpPr>
        <p:spPr>
          <a:xfrm>
            <a:off x="12019781" y="4026544"/>
            <a:ext cx="1968500" cy="358775"/>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4" name="Rectangle 13"/>
          <p:cNvSpPr/>
          <p:nvPr/>
        </p:nvSpPr>
        <p:spPr>
          <a:xfrm>
            <a:off x="12299181" y="4949675"/>
            <a:ext cx="609600" cy="4445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p:nvSpPr>
        <p:spPr>
          <a:xfrm>
            <a:off x="13042131" y="4949675"/>
            <a:ext cx="609600" cy="4445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p:nvSpPr>
        <p:spPr>
          <a:xfrm>
            <a:off x="12299181" y="5491804"/>
            <a:ext cx="609600" cy="4445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p:nvSpPr>
        <p:spPr>
          <a:xfrm>
            <a:off x="13042131" y="5491804"/>
            <a:ext cx="609600" cy="4445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p:nvSpPr>
        <p:spPr>
          <a:xfrm>
            <a:off x="6888981" y="2783532"/>
            <a:ext cx="3124200" cy="39878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19" name="Rectangle 18"/>
          <p:cNvSpPr/>
          <p:nvPr/>
        </p:nvSpPr>
        <p:spPr>
          <a:xfrm>
            <a:off x="7523981" y="3198464"/>
            <a:ext cx="1892300" cy="1350764"/>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cxnSp>
        <p:nvCxnSpPr>
          <p:cNvPr id="22" name="Elbow Connector 21"/>
          <p:cNvCxnSpPr/>
          <p:nvPr/>
        </p:nvCxnSpPr>
        <p:spPr>
          <a:xfrm>
            <a:off x="4552181" y="2733525"/>
            <a:ext cx="2971800" cy="929878"/>
          </a:xfrm>
          <a:prstGeom prst="bentConnector3">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24" name="Elbow Connector 23"/>
          <p:cNvCxnSpPr/>
          <p:nvPr/>
        </p:nvCxnSpPr>
        <p:spPr>
          <a:xfrm flipV="1">
            <a:off x="4552181" y="3980903"/>
            <a:ext cx="2971800" cy="225028"/>
          </a:xfrm>
          <a:prstGeom prst="bentConnector3">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26" name="Elbow Connector 25"/>
          <p:cNvCxnSpPr>
            <a:endCxn id="20" idx="1"/>
          </p:cNvCxnSpPr>
          <p:nvPr/>
        </p:nvCxnSpPr>
        <p:spPr>
          <a:xfrm flipV="1">
            <a:off x="4552181" y="5028256"/>
            <a:ext cx="2971800" cy="685799"/>
          </a:xfrm>
          <a:prstGeom prst="bentConnector3">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29" name="Elbow Connector 28"/>
          <p:cNvCxnSpPr/>
          <p:nvPr/>
        </p:nvCxnSpPr>
        <p:spPr>
          <a:xfrm>
            <a:off x="4552181" y="4587725"/>
            <a:ext cx="2971800" cy="304800"/>
          </a:xfrm>
          <a:prstGeom prst="bentConnector3">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33" name="Elbow Connector 32"/>
          <p:cNvCxnSpPr>
            <a:stCxn id="7" idx="3"/>
          </p:cNvCxnSpPr>
          <p:nvPr/>
        </p:nvCxnSpPr>
        <p:spPr>
          <a:xfrm>
            <a:off x="4552181" y="5933925"/>
            <a:ext cx="2971800" cy="2379"/>
          </a:xfrm>
          <a:prstGeom prst="bentConnector3">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44" name="Elbow Connector 43"/>
          <p:cNvCxnSpPr/>
          <p:nvPr/>
        </p:nvCxnSpPr>
        <p:spPr>
          <a:xfrm>
            <a:off x="9344076" y="3843386"/>
            <a:ext cx="2955105" cy="1417439"/>
          </a:xfrm>
          <a:prstGeom prst="bentConnector3">
            <a:avLst>
              <a:gd name="adj1" fmla="val 68480"/>
            </a:avLst>
          </a:prstGeom>
          <a:ln w="19050">
            <a:tailEnd type="arrow"/>
          </a:ln>
        </p:spPr>
        <p:style>
          <a:lnRef idx="2">
            <a:schemeClr val="accent2"/>
          </a:lnRef>
          <a:fillRef idx="0">
            <a:schemeClr val="accent2"/>
          </a:fillRef>
          <a:effectRef idx="1">
            <a:schemeClr val="accent2"/>
          </a:effectRef>
          <a:fontRef idx="minor">
            <a:schemeClr val="tx1"/>
          </a:fontRef>
        </p:style>
      </p:cxnSp>
      <p:cxnSp>
        <p:nvCxnSpPr>
          <p:cNvPr id="46" name="Elbow Connector 45"/>
          <p:cNvCxnSpPr>
            <a:endCxn id="12" idx="1"/>
          </p:cNvCxnSpPr>
          <p:nvPr/>
        </p:nvCxnSpPr>
        <p:spPr>
          <a:xfrm>
            <a:off x="9428981" y="5120332"/>
            <a:ext cx="2590800" cy="1866900"/>
          </a:xfrm>
          <a:prstGeom prst="bentConnector3">
            <a:avLst/>
          </a:prstGeom>
          <a:ln w="19050">
            <a:tailEnd type="arrow"/>
          </a:ln>
        </p:spPr>
        <p:style>
          <a:lnRef idx="2">
            <a:schemeClr val="accent2"/>
          </a:lnRef>
          <a:fillRef idx="0">
            <a:schemeClr val="accent2"/>
          </a:fillRef>
          <a:effectRef idx="1">
            <a:schemeClr val="accent2"/>
          </a:effectRef>
          <a:fontRef idx="minor">
            <a:schemeClr val="tx1"/>
          </a:fontRef>
        </p:style>
      </p:cxnSp>
      <p:sp>
        <p:nvSpPr>
          <p:cNvPr id="51" name="TextBox 50"/>
          <p:cNvSpPr txBox="1"/>
          <p:nvPr/>
        </p:nvSpPr>
        <p:spPr>
          <a:xfrm>
            <a:off x="2773482" y="1758156"/>
            <a:ext cx="1588897" cy="461665"/>
          </a:xfrm>
          <a:prstGeom prst="rect">
            <a:avLst/>
          </a:prstGeom>
          <a:noFill/>
        </p:spPr>
        <p:txBody>
          <a:bodyPr wrap="none" rtlCol="0">
            <a:spAutoFit/>
          </a:bodyPr>
          <a:lstStyle/>
          <a:p>
            <a:r>
              <a:rPr lang="nl-NL" dirty="0" smtClean="0">
                <a:solidFill>
                  <a:schemeClr val="bg2"/>
                </a:solidFill>
              </a:rPr>
              <a:t>Producers</a:t>
            </a:r>
            <a:endParaRPr lang="en-US" dirty="0" err="1" smtClean="0">
              <a:solidFill>
                <a:schemeClr val="bg2"/>
              </a:solidFill>
            </a:endParaRPr>
          </a:p>
        </p:txBody>
      </p:sp>
      <p:sp>
        <p:nvSpPr>
          <p:cNvPr id="52" name="TextBox 51"/>
          <p:cNvSpPr txBox="1"/>
          <p:nvPr/>
        </p:nvSpPr>
        <p:spPr>
          <a:xfrm>
            <a:off x="12247682" y="983456"/>
            <a:ext cx="1760418" cy="461665"/>
          </a:xfrm>
          <a:prstGeom prst="rect">
            <a:avLst/>
          </a:prstGeom>
          <a:noFill/>
        </p:spPr>
        <p:txBody>
          <a:bodyPr wrap="none" rtlCol="0">
            <a:spAutoFit/>
          </a:bodyPr>
          <a:lstStyle/>
          <a:p>
            <a:r>
              <a:rPr lang="nl-NL" dirty="0" err="1" smtClean="0">
                <a:solidFill>
                  <a:schemeClr val="bg2"/>
                </a:solidFill>
              </a:rPr>
              <a:t>Consumers</a:t>
            </a:r>
            <a:endParaRPr lang="en-US" dirty="0" err="1" smtClean="0">
              <a:solidFill>
                <a:schemeClr val="bg2"/>
              </a:solidFill>
            </a:endParaRPr>
          </a:p>
        </p:txBody>
      </p:sp>
      <p:sp>
        <p:nvSpPr>
          <p:cNvPr id="53" name="TextBox 52"/>
          <p:cNvSpPr txBox="1"/>
          <p:nvPr/>
        </p:nvSpPr>
        <p:spPr>
          <a:xfrm>
            <a:off x="8020142" y="3130350"/>
            <a:ext cx="938077" cy="461665"/>
          </a:xfrm>
          <a:prstGeom prst="rect">
            <a:avLst/>
          </a:prstGeom>
          <a:noFill/>
        </p:spPr>
        <p:txBody>
          <a:bodyPr wrap="none" rtlCol="0">
            <a:spAutoFit/>
          </a:bodyPr>
          <a:lstStyle/>
          <a:p>
            <a:r>
              <a:rPr lang="nl-NL" dirty="0" smtClean="0"/>
              <a:t>Topic</a:t>
            </a:r>
            <a:endParaRPr lang="en-US" dirty="0" err="1" smtClean="0"/>
          </a:p>
        </p:txBody>
      </p:sp>
      <p:sp>
        <p:nvSpPr>
          <p:cNvPr id="54" name="TextBox 53"/>
          <p:cNvSpPr txBox="1"/>
          <p:nvPr/>
        </p:nvSpPr>
        <p:spPr>
          <a:xfrm>
            <a:off x="6901681" y="2785413"/>
            <a:ext cx="1091966" cy="461665"/>
          </a:xfrm>
          <a:prstGeom prst="rect">
            <a:avLst/>
          </a:prstGeom>
          <a:noFill/>
        </p:spPr>
        <p:txBody>
          <a:bodyPr wrap="none" rtlCol="0">
            <a:spAutoFit/>
          </a:bodyPr>
          <a:lstStyle/>
          <a:p>
            <a:r>
              <a:rPr lang="nl-NL" dirty="0" smtClean="0"/>
              <a:t>Broker</a:t>
            </a:r>
            <a:endParaRPr lang="en-US" dirty="0" err="1" smtClean="0"/>
          </a:p>
        </p:txBody>
      </p:sp>
      <p:pic>
        <p:nvPicPr>
          <p:cNvPr id="2050" name="Picture 2" descr="Image result for logo kafka"/>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90344" y="40083"/>
            <a:ext cx="2625710" cy="1380181"/>
          </a:xfrm>
          <a:prstGeom prst="rect">
            <a:avLst/>
          </a:prstGeom>
          <a:noFill/>
          <a:extLst>
            <a:ext uri="{909E8E84-426E-40DD-AFC4-6F175D3DCCD1}">
              <a14:hiddenFill xmlns:a14="http://schemas.microsoft.com/office/drawing/2010/main">
                <a:solidFill>
                  <a:srgbClr val="FFFFFF"/>
                </a:solidFill>
              </a14:hiddenFill>
            </a:ext>
          </a:extLst>
        </p:spPr>
      </p:pic>
      <p:grpSp>
        <p:nvGrpSpPr>
          <p:cNvPr id="65" name="Group 64"/>
          <p:cNvGrpSpPr/>
          <p:nvPr/>
        </p:nvGrpSpPr>
        <p:grpSpPr>
          <a:xfrm>
            <a:off x="6681102" y="7172210"/>
            <a:ext cx="660400" cy="889000"/>
            <a:chOff x="5473700" y="7607300"/>
            <a:chExt cx="965200" cy="1193800"/>
          </a:xfrm>
        </p:grpSpPr>
        <p:sp>
          <p:nvSpPr>
            <p:cNvPr id="55" name="Rectangle 54"/>
            <p:cNvSpPr/>
            <p:nvPr/>
          </p:nvSpPr>
          <p:spPr>
            <a:xfrm>
              <a:off x="5473700" y="7607300"/>
              <a:ext cx="965200" cy="11938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cxnSp>
          <p:nvCxnSpPr>
            <p:cNvPr id="57" name="Straight Connector 56"/>
            <p:cNvCxnSpPr/>
            <p:nvPr/>
          </p:nvCxnSpPr>
          <p:spPr>
            <a:xfrm>
              <a:off x="5537200" y="77470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59" name="Straight Connector 58"/>
            <p:cNvCxnSpPr/>
            <p:nvPr/>
          </p:nvCxnSpPr>
          <p:spPr>
            <a:xfrm>
              <a:off x="5537200" y="78994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60" name="Straight Connector 59"/>
            <p:cNvCxnSpPr/>
            <p:nvPr/>
          </p:nvCxnSpPr>
          <p:spPr>
            <a:xfrm>
              <a:off x="5537200" y="80518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61" name="Straight Connector 60"/>
            <p:cNvCxnSpPr/>
            <p:nvPr/>
          </p:nvCxnSpPr>
          <p:spPr>
            <a:xfrm>
              <a:off x="5537200" y="82042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62" name="Straight Connector 61"/>
            <p:cNvCxnSpPr/>
            <p:nvPr/>
          </p:nvCxnSpPr>
          <p:spPr>
            <a:xfrm>
              <a:off x="5537200" y="83566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63" name="Straight Connector 62"/>
            <p:cNvCxnSpPr/>
            <p:nvPr/>
          </p:nvCxnSpPr>
          <p:spPr>
            <a:xfrm>
              <a:off x="5537200" y="85090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64" name="Straight Connector 63"/>
            <p:cNvCxnSpPr/>
            <p:nvPr/>
          </p:nvCxnSpPr>
          <p:spPr>
            <a:xfrm>
              <a:off x="5537200" y="8661400"/>
              <a:ext cx="876300" cy="12700"/>
            </a:xfrm>
            <a:prstGeom prst="line">
              <a:avLst/>
            </a:prstGeom>
          </p:spPr>
          <p:style>
            <a:lnRef idx="2">
              <a:schemeClr val="dk1"/>
            </a:lnRef>
            <a:fillRef idx="0">
              <a:schemeClr val="dk1"/>
            </a:fillRef>
            <a:effectRef idx="1">
              <a:schemeClr val="dk1"/>
            </a:effectRef>
            <a:fontRef idx="minor">
              <a:schemeClr val="tx1"/>
            </a:fontRef>
          </p:style>
        </p:cxnSp>
      </p:grpSp>
      <p:cxnSp>
        <p:nvCxnSpPr>
          <p:cNvPr id="67" name="Elbow Connector 66"/>
          <p:cNvCxnSpPr/>
          <p:nvPr/>
        </p:nvCxnSpPr>
        <p:spPr>
          <a:xfrm rot="5400000">
            <a:off x="5752816" y="5518792"/>
            <a:ext cx="3635805" cy="560031"/>
          </a:xfrm>
          <a:prstGeom prst="bentConnector2">
            <a:avLst/>
          </a:prstGeom>
        </p:spPr>
        <p:style>
          <a:lnRef idx="2">
            <a:schemeClr val="dk1"/>
          </a:lnRef>
          <a:fillRef idx="0">
            <a:schemeClr val="dk1"/>
          </a:fillRef>
          <a:effectRef idx="1">
            <a:schemeClr val="dk1"/>
          </a:effectRef>
          <a:fontRef idx="minor">
            <a:schemeClr val="tx1"/>
          </a:fontRef>
        </p:style>
      </p:cxnSp>
      <p:grpSp>
        <p:nvGrpSpPr>
          <p:cNvPr id="70" name="Group 69"/>
          <p:cNvGrpSpPr/>
          <p:nvPr/>
        </p:nvGrpSpPr>
        <p:grpSpPr>
          <a:xfrm>
            <a:off x="8162642" y="7172210"/>
            <a:ext cx="660400" cy="889000"/>
            <a:chOff x="5473700" y="7607300"/>
            <a:chExt cx="965200" cy="1193800"/>
          </a:xfrm>
        </p:grpSpPr>
        <p:sp>
          <p:nvSpPr>
            <p:cNvPr id="71" name="Rectangle 70"/>
            <p:cNvSpPr/>
            <p:nvPr/>
          </p:nvSpPr>
          <p:spPr>
            <a:xfrm>
              <a:off x="5473700" y="7607300"/>
              <a:ext cx="965200" cy="11938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cxnSp>
          <p:nvCxnSpPr>
            <p:cNvPr id="72" name="Straight Connector 71"/>
            <p:cNvCxnSpPr/>
            <p:nvPr/>
          </p:nvCxnSpPr>
          <p:spPr>
            <a:xfrm>
              <a:off x="5537200" y="77470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73" name="Straight Connector 72"/>
            <p:cNvCxnSpPr/>
            <p:nvPr/>
          </p:nvCxnSpPr>
          <p:spPr>
            <a:xfrm>
              <a:off x="5537200" y="78994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74" name="Straight Connector 73"/>
            <p:cNvCxnSpPr/>
            <p:nvPr/>
          </p:nvCxnSpPr>
          <p:spPr>
            <a:xfrm>
              <a:off x="5537200" y="80518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75" name="Straight Connector 74"/>
            <p:cNvCxnSpPr/>
            <p:nvPr/>
          </p:nvCxnSpPr>
          <p:spPr>
            <a:xfrm>
              <a:off x="5537200" y="82042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76" name="Straight Connector 75"/>
            <p:cNvCxnSpPr/>
            <p:nvPr/>
          </p:nvCxnSpPr>
          <p:spPr>
            <a:xfrm>
              <a:off x="5537200" y="83566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77" name="Straight Connector 76"/>
            <p:cNvCxnSpPr/>
            <p:nvPr/>
          </p:nvCxnSpPr>
          <p:spPr>
            <a:xfrm>
              <a:off x="5537200" y="85090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78" name="Straight Connector 77"/>
            <p:cNvCxnSpPr/>
            <p:nvPr/>
          </p:nvCxnSpPr>
          <p:spPr>
            <a:xfrm>
              <a:off x="5537200" y="8661400"/>
              <a:ext cx="876300" cy="12700"/>
            </a:xfrm>
            <a:prstGeom prst="line">
              <a:avLst/>
            </a:prstGeom>
          </p:spPr>
          <p:style>
            <a:lnRef idx="2">
              <a:schemeClr val="dk1"/>
            </a:lnRef>
            <a:fillRef idx="0">
              <a:schemeClr val="dk1"/>
            </a:fillRef>
            <a:effectRef idx="1">
              <a:schemeClr val="dk1"/>
            </a:effectRef>
            <a:fontRef idx="minor">
              <a:schemeClr val="tx1"/>
            </a:fontRef>
          </p:style>
        </p:cxnSp>
      </p:grpSp>
      <p:cxnSp>
        <p:nvCxnSpPr>
          <p:cNvPr id="83" name="Straight Connector 82"/>
          <p:cNvCxnSpPr>
            <a:stCxn id="31" idx="2"/>
            <a:endCxn id="71" idx="0"/>
          </p:cNvCxnSpPr>
          <p:nvPr/>
        </p:nvCxnSpPr>
        <p:spPr>
          <a:xfrm>
            <a:off x="8476481" y="6324053"/>
            <a:ext cx="16361" cy="848157"/>
          </a:xfrm>
          <a:prstGeom prst="line">
            <a:avLst/>
          </a:prstGeom>
        </p:spPr>
        <p:style>
          <a:lnRef idx="2">
            <a:schemeClr val="dk1"/>
          </a:lnRef>
          <a:fillRef idx="0">
            <a:schemeClr val="dk1"/>
          </a:fillRef>
          <a:effectRef idx="1">
            <a:schemeClr val="dk1"/>
          </a:effectRef>
          <a:fontRef idx="minor">
            <a:schemeClr val="tx1"/>
          </a:fontRef>
        </p:style>
      </p:cxnSp>
      <p:grpSp>
        <p:nvGrpSpPr>
          <p:cNvPr id="86" name="Group 85"/>
          <p:cNvGrpSpPr/>
          <p:nvPr/>
        </p:nvGrpSpPr>
        <p:grpSpPr>
          <a:xfrm>
            <a:off x="9394876" y="7172210"/>
            <a:ext cx="660400" cy="889000"/>
            <a:chOff x="5473700" y="7607300"/>
            <a:chExt cx="965200" cy="1193800"/>
          </a:xfrm>
        </p:grpSpPr>
        <p:sp>
          <p:nvSpPr>
            <p:cNvPr id="87" name="Rectangle 86"/>
            <p:cNvSpPr/>
            <p:nvPr/>
          </p:nvSpPr>
          <p:spPr>
            <a:xfrm>
              <a:off x="5473700" y="7607300"/>
              <a:ext cx="965200" cy="11938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cxnSp>
          <p:nvCxnSpPr>
            <p:cNvPr id="88" name="Straight Connector 87"/>
            <p:cNvCxnSpPr/>
            <p:nvPr/>
          </p:nvCxnSpPr>
          <p:spPr>
            <a:xfrm>
              <a:off x="5537200" y="77470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89" name="Straight Connector 88"/>
            <p:cNvCxnSpPr/>
            <p:nvPr/>
          </p:nvCxnSpPr>
          <p:spPr>
            <a:xfrm>
              <a:off x="5537200" y="78994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90" name="Straight Connector 89"/>
            <p:cNvCxnSpPr/>
            <p:nvPr/>
          </p:nvCxnSpPr>
          <p:spPr>
            <a:xfrm>
              <a:off x="5537200" y="80518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91" name="Straight Connector 90"/>
            <p:cNvCxnSpPr/>
            <p:nvPr/>
          </p:nvCxnSpPr>
          <p:spPr>
            <a:xfrm>
              <a:off x="5537200" y="82042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92" name="Straight Connector 91"/>
            <p:cNvCxnSpPr/>
            <p:nvPr/>
          </p:nvCxnSpPr>
          <p:spPr>
            <a:xfrm>
              <a:off x="5537200" y="83566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93" name="Straight Connector 92"/>
            <p:cNvCxnSpPr/>
            <p:nvPr/>
          </p:nvCxnSpPr>
          <p:spPr>
            <a:xfrm>
              <a:off x="5537200" y="85090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94" name="Straight Connector 93"/>
            <p:cNvCxnSpPr/>
            <p:nvPr/>
          </p:nvCxnSpPr>
          <p:spPr>
            <a:xfrm>
              <a:off x="5537200" y="8661400"/>
              <a:ext cx="876300" cy="12700"/>
            </a:xfrm>
            <a:prstGeom prst="line">
              <a:avLst/>
            </a:prstGeom>
          </p:spPr>
          <p:style>
            <a:lnRef idx="2">
              <a:schemeClr val="dk1"/>
            </a:lnRef>
            <a:fillRef idx="0">
              <a:schemeClr val="dk1"/>
            </a:fillRef>
            <a:effectRef idx="1">
              <a:schemeClr val="dk1"/>
            </a:effectRef>
            <a:fontRef idx="minor">
              <a:schemeClr val="tx1"/>
            </a:fontRef>
          </p:style>
        </p:cxnSp>
      </p:grpSp>
      <p:cxnSp>
        <p:nvCxnSpPr>
          <p:cNvPr id="96" name="Elbow Connector 95"/>
          <p:cNvCxnSpPr>
            <a:stCxn id="87" idx="0"/>
          </p:cNvCxnSpPr>
          <p:nvPr/>
        </p:nvCxnSpPr>
        <p:spPr>
          <a:xfrm rot="16200000" flipV="1">
            <a:off x="8363764" y="5810897"/>
            <a:ext cx="1893130" cy="829495"/>
          </a:xfrm>
          <a:prstGeom prst="bentConnector3">
            <a:avLst>
              <a:gd name="adj1" fmla="val 91592"/>
            </a:avLst>
          </a:prstGeom>
        </p:spPr>
        <p:style>
          <a:lnRef idx="2">
            <a:schemeClr val="dk1"/>
          </a:lnRef>
          <a:fillRef idx="0">
            <a:schemeClr val="dk1"/>
          </a:fillRef>
          <a:effectRef idx="1">
            <a:schemeClr val="dk1"/>
          </a:effectRef>
          <a:fontRef idx="minor">
            <a:schemeClr val="tx1"/>
          </a:fontRef>
        </p:style>
      </p:cxnSp>
      <p:sp>
        <p:nvSpPr>
          <p:cNvPr id="2" name="TextBox 1"/>
          <p:cNvSpPr txBox="1"/>
          <p:nvPr/>
        </p:nvSpPr>
        <p:spPr>
          <a:xfrm>
            <a:off x="5580880" y="2213420"/>
            <a:ext cx="595035" cy="461665"/>
          </a:xfrm>
          <a:prstGeom prst="rect">
            <a:avLst/>
          </a:prstGeom>
          <a:noFill/>
        </p:spPr>
        <p:txBody>
          <a:bodyPr wrap="none" rtlCol="0">
            <a:spAutoFit/>
          </a:bodyPr>
          <a:lstStyle/>
          <a:p>
            <a:r>
              <a:rPr lang="nl-NL" i="1" dirty="0" err="1" smtClean="0">
                <a:solidFill>
                  <a:schemeClr val="bg2"/>
                </a:solidFill>
              </a:rPr>
              <a:t>tcp</a:t>
            </a:r>
            <a:endParaRPr lang="en-US" i="1" dirty="0" err="1" smtClean="0">
              <a:solidFill>
                <a:schemeClr val="bg2"/>
              </a:solidFill>
            </a:endParaRPr>
          </a:p>
        </p:txBody>
      </p:sp>
      <p:sp>
        <p:nvSpPr>
          <p:cNvPr id="79" name="TextBox 78"/>
          <p:cNvSpPr txBox="1"/>
          <p:nvPr/>
        </p:nvSpPr>
        <p:spPr>
          <a:xfrm>
            <a:off x="10712221" y="1471511"/>
            <a:ext cx="595035" cy="461665"/>
          </a:xfrm>
          <a:prstGeom prst="rect">
            <a:avLst/>
          </a:prstGeom>
          <a:noFill/>
        </p:spPr>
        <p:txBody>
          <a:bodyPr wrap="none" rtlCol="0">
            <a:spAutoFit/>
          </a:bodyPr>
          <a:lstStyle/>
          <a:p>
            <a:r>
              <a:rPr lang="nl-NL" i="1" dirty="0" err="1" smtClean="0">
                <a:solidFill>
                  <a:schemeClr val="bg2"/>
                </a:solidFill>
              </a:rPr>
              <a:t>tcp</a:t>
            </a:r>
            <a:endParaRPr lang="en-US" i="1" dirty="0" err="1" smtClean="0">
              <a:solidFill>
                <a:schemeClr val="bg2"/>
              </a:solidFill>
            </a:endParaRPr>
          </a:p>
        </p:txBody>
      </p:sp>
      <p:grpSp>
        <p:nvGrpSpPr>
          <p:cNvPr id="120" name="Group 119"/>
          <p:cNvGrpSpPr/>
          <p:nvPr/>
        </p:nvGrpSpPr>
        <p:grpSpPr>
          <a:xfrm>
            <a:off x="8315042" y="7324610"/>
            <a:ext cx="660400" cy="889000"/>
            <a:chOff x="5473700" y="7607300"/>
            <a:chExt cx="965200" cy="1193800"/>
          </a:xfrm>
        </p:grpSpPr>
        <p:sp>
          <p:nvSpPr>
            <p:cNvPr id="121" name="Rectangle 120"/>
            <p:cNvSpPr/>
            <p:nvPr/>
          </p:nvSpPr>
          <p:spPr>
            <a:xfrm>
              <a:off x="5473700" y="7607300"/>
              <a:ext cx="965200" cy="11938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cxnSp>
          <p:nvCxnSpPr>
            <p:cNvPr id="122" name="Straight Connector 121"/>
            <p:cNvCxnSpPr/>
            <p:nvPr/>
          </p:nvCxnSpPr>
          <p:spPr>
            <a:xfrm>
              <a:off x="5537200" y="77470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23" name="Straight Connector 122"/>
            <p:cNvCxnSpPr/>
            <p:nvPr/>
          </p:nvCxnSpPr>
          <p:spPr>
            <a:xfrm>
              <a:off x="5537200" y="78994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24" name="Straight Connector 123"/>
            <p:cNvCxnSpPr/>
            <p:nvPr/>
          </p:nvCxnSpPr>
          <p:spPr>
            <a:xfrm>
              <a:off x="5537200" y="80518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25" name="Straight Connector 124"/>
            <p:cNvCxnSpPr/>
            <p:nvPr/>
          </p:nvCxnSpPr>
          <p:spPr>
            <a:xfrm>
              <a:off x="5537200" y="82042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26" name="Straight Connector 125"/>
            <p:cNvCxnSpPr/>
            <p:nvPr/>
          </p:nvCxnSpPr>
          <p:spPr>
            <a:xfrm>
              <a:off x="5537200" y="83566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27" name="Straight Connector 126"/>
            <p:cNvCxnSpPr/>
            <p:nvPr/>
          </p:nvCxnSpPr>
          <p:spPr>
            <a:xfrm>
              <a:off x="5537200" y="85090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28" name="Straight Connector 127"/>
            <p:cNvCxnSpPr/>
            <p:nvPr/>
          </p:nvCxnSpPr>
          <p:spPr>
            <a:xfrm>
              <a:off x="5537200" y="8661400"/>
              <a:ext cx="876300" cy="12700"/>
            </a:xfrm>
            <a:prstGeom prst="line">
              <a:avLst/>
            </a:prstGeom>
          </p:spPr>
          <p:style>
            <a:lnRef idx="2">
              <a:schemeClr val="dk1"/>
            </a:lnRef>
            <a:fillRef idx="0">
              <a:schemeClr val="dk1"/>
            </a:fillRef>
            <a:effectRef idx="1">
              <a:schemeClr val="dk1"/>
            </a:effectRef>
            <a:fontRef idx="minor">
              <a:schemeClr val="tx1"/>
            </a:fontRef>
          </p:style>
        </p:cxnSp>
      </p:grpSp>
      <p:grpSp>
        <p:nvGrpSpPr>
          <p:cNvPr id="129" name="Group 128"/>
          <p:cNvGrpSpPr/>
          <p:nvPr/>
        </p:nvGrpSpPr>
        <p:grpSpPr>
          <a:xfrm>
            <a:off x="8467442" y="7477010"/>
            <a:ext cx="660400" cy="889000"/>
            <a:chOff x="5473700" y="7607300"/>
            <a:chExt cx="965200" cy="1193800"/>
          </a:xfrm>
        </p:grpSpPr>
        <p:sp>
          <p:nvSpPr>
            <p:cNvPr id="130" name="Rectangle 129"/>
            <p:cNvSpPr/>
            <p:nvPr/>
          </p:nvSpPr>
          <p:spPr>
            <a:xfrm>
              <a:off x="5473700" y="7607300"/>
              <a:ext cx="965200" cy="11938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cxnSp>
          <p:nvCxnSpPr>
            <p:cNvPr id="131" name="Straight Connector 130"/>
            <p:cNvCxnSpPr/>
            <p:nvPr/>
          </p:nvCxnSpPr>
          <p:spPr>
            <a:xfrm>
              <a:off x="5537200" y="77470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32" name="Straight Connector 131"/>
            <p:cNvCxnSpPr/>
            <p:nvPr/>
          </p:nvCxnSpPr>
          <p:spPr>
            <a:xfrm>
              <a:off x="5537200" y="78994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33" name="Straight Connector 132"/>
            <p:cNvCxnSpPr/>
            <p:nvPr/>
          </p:nvCxnSpPr>
          <p:spPr>
            <a:xfrm>
              <a:off x="5537200" y="80518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34" name="Straight Connector 133"/>
            <p:cNvCxnSpPr/>
            <p:nvPr/>
          </p:nvCxnSpPr>
          <p:spPr>
            <a:xfrm>
              <a:off x="5537200" y="82042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35" name="Straight Connector 134"/>
            <p:cNvCxnSpPr/>
            <p:nvPr/>
          </p:nvCxnSpPr>
          <p:spPr>
            <a:xfrm>
              <a:off x="5537200" y="83566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36" name="Straight Connector 135"/>
            <p:cNvCxnSpPr/>
            <p:nvPr/>
          </p:nvCxnSpPr>
          <p:spPr>
            <a:xfrm>
              <a:off x="5537200" y="85090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37" name="Straight Connector 136"/>
            <p:cNvCxnSpPr/>
            <p:nvPr/>
          </p:nvCxnSpPr>
          <p:spPr>
            <a:xfrm>
              <a:off x="5537200" y="8661400"/>
              <a:ext cx="876300" cy="12700"/>
            </a:xfrm>
            <a:prstGeom prst="line">
              <a:avLst/>
            </a:prstGeom>
          </p:spPr>
          <p:style>
            <a:lnRef idx="2">
              <a:schemeClr val="dk1"/>
            </a:lnRef>
            <a:fillRef idx="0">
              <a:schemeClr val="dk1"/>
            </a:fillRef>
            <a:effectRef idx="1">
              <a:schemeClr val="dk1"/>
            </a:effectRef>
            <a:fontRef idx="minor">
              <a:schemeClr val="tx1"/>
            </a:fontRef>
          </p:style>
        </p:cxnSp>
      </p:grpSp>
      <p:grpSp>
        <p:nvGrpSpPr>
          <p:cNvPr id="138" name="Group 137"/>
          <p:cNvGrpSpPr/>
          <p:nvPr/>
        </p:nvGrpSpPr>
        <p:grpSpPr>
          <a:xfrm>
            <a:off x="9547276" y="7324610"/>
            <a:ext cx="660400" cy="889000"/>
            <a:chOff x="5473700" y="7607300"/>
            <a:chExt cx="965200" cy="1193800"/>
          </a:xfrm>
        </p:grpSpPr>
        <p:sp>
          <p:nvSpPr>
            <p:cNvPr id="139" name="Rectangle 138"/>
            <p:cNvSpPr/>
            <p:nvPr/>
          </p:nvSpPr>
          <p:spPr>
            <a:xfrm>
              <a:off x="5473700" y="7607300"/>
              <a:ext cx="965200" cy="11938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cxnSp>
          <p:nvCxnSpPr>
            <p:cNvPr id="140" name="Straight Connector 139"/>
            <p:cNvCxnSpPr/>
            <p:nvPr/>
          </p:nvCxnSpPr>
          <p:spPr>
            <a:xfrm>
              <a:off x="5537200" y="77470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41" name="Straight Connector 140"/>
            <p:cNvCxnSpPr/>
            <p:nvPr/>
          </p:nvCxnSpPr>
          <p:spPr>
            <a:xfrm>
              <a:off x="5537200" y="78994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42" name="Straight Connector 141"/>
            <p:cNvCxnSpPr/>
            <p:nvPr/>
          </p:nvCxnSpPr>
          <p:spPr>
            <a:xfrm>
              <a:off x="5537200" y="80518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43" name="Straight Connector 142"/>
            <p:cNvCxnSpPr/>
            <p:nvPr/>
          </p:nvCxnSpPr>
          <p:spPr>
            <a:xfrm>
              <a:off x="5537200" y="82042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44" name="Straight Connector 143"/>
            <p:cNvCxnSpPr/>
            <p:nvPr/>
          </p:nvCxnSpPr>
          <p:spPr>
            <a:xfrm>
              <a:off x="5537200" y="83566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45" name="Straight Connector 144"/>
            <p:cNvCxnSpPr/>
            <p:nvPr/>
          </p:nvCxnSpPr>
          <p:spPr>
            <a:xfrm>
              <a:off x="5537200" y="85090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46" name="Straight Connector 145"/>
            <p:cNvCxnSpPr/>
            <p:nvPr/>
          </p:nvCxnSpPr>
          <p:spPr>
            <a:xfrm>
              <a:off x="5537200" y="8661400"/>
              <a:ext cx="876300" cy="12700"/>
            </a:xfrm>
            <a:prstGeom prst="line">
              <a:avLst/>
            </a:prstGeom>
          </p:spPr>
          <p:style>
            <a:lnRef idx="2">
              <a:schemeClr val="dk1"/>
            </a:lnRef>
            <a:fillRef idx="0">
              <a:schemeClr val="dk1"/>
            </a:fillRef>
            <a:effectRef idx="1">
              <a:schemeClr val="dk1"/>
            </a:effectRef>
            <a:fontRef idx="minor">
              <a:schemeClr val="tx1"/>
            </a:fontRef>
          </p:style>
        </p:cxnSp>
      </p:grpSp>
      <p:grpSp>
        <p:nvGrpSpPr>
          <p:cNvPr id="147" name="Group 146"/>
          <p:cNvGrpSpPr/>
          <p:nvPr/>
        </p:nvGrpSpPr>
        <p:grpSpPr>
          <a:xfrm>
            <a:off x="9699676" y="7477010"/>
            <a:ext cx="660400" cy="889000"/>
            <a:chOff x="5473700" y="7607300"/>
            <a:chExt cx="965200" cy="1193800"/>
          </a:xfrm>
        </p:grpSpPr>
        <p:sp>
          <p:nvSpPr>
            <p:cNvPr id="148" name="Rectangle 147"/>
            <p:cNvSpPr/>
            <p:nvPr/>
          </p:nvSpPr>
          <p:spPr>
            <a:xfrm>
              <a:off x="5473700" y="7607300"/>
              <a:ext cx="965200" cy="11938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cxnSp>
          <p:nvCxnSpPr>
            <p:cNvPr id="149" name="Straight Connector 148"/>
            <p:cNvCxnSpPr/>
            <p:nvPr/>
          </p:nvCxnSpPr>
          <p:spPr>
            <a:xfrm>
              <a:off x="5537200" y="77470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50" name="Straight Connector 149"/>
            <p:cNvCxnSpPr/>
            <p:nvPr/>
          </p:nvCxnSpPr>
          <p:spPr>
            <a:xfrm>
              <a:off x="5537200" y="78994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51" name="Straight Connector 150"/>
            <p:cNvCxnSpPr/>
            <p:nvPr/>
          </p:nvCxnSpPr>
          <p:spPr>
            <a:xfrm>
              <a:off x="5537200" y="80518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52" name="Straight Connector 151"/>
            <p:cNvCxnSpPr/>
            <p:nvPr/>
          </p:nvCxnSpPr>
          <p:spPr>
            <a:xfrm>
              <a:off x="5537200" y="82042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53" name="Straight Connector 152"/>
            <p:cNvCxnSpPr/>
            <p:nvPr/>
          </p:nvCxnSpPr>
          <p:spPr>
            <a:xfrm>
              <a:off x="5537200" y="83566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54" name="Straight Connector 153"/>
            <p:cNvCxnSpPr/>
            <p:nvPr/>
          </p:nvCxnSpPr>
          <p:spPr>
            <a:xfrm>
              <a:off x="5537200" y="85090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55" name="Straight Connector 154"/>
            <p:cNvCxnSpPr/>
            <p:nvPr/>
          </p:nvCxnSpPr>
          <p:spPr>
            <a:xfrm>
              <a:off x="5537200" y="8661400"/>
              <a:ext cx="876300" cy="12700"/>
            </a:xfrm>
            <a:prstGeom prst="line">
              <a:avLst/>
            </a:prstGeom>
          </p:spPr>
          <p:style>
            <a:lnRef idx="2">
              <a:schemeClr val="dk1"/>
            </a:lnRef>
            <a:fillRef idx="0">
              <a:schemeClr val="dk1"/>
            </a:fillRef>
            <a:effectRef idx="1">
              <a:schemeClr val="dk1"/>
            </a:effectRef>
            <a:fontRef idx="minor">
              <a:schemeClr val="tx1"/>
            </a:fontRef>
          </p:style>
        </p:cxnSp>
      </p:grpSp>
      <p:sp>
        <p:nvSpPr>
          <p:cNvPr id="34" name="Rectangle 33"/>
          <p:cNvSpPr/>
          <p:nvPr/>
        </p:nvSpPr>
        <p:spPr>
          <a:xfrm>
            <a:off x="7752585" y="3528069"/>
            <a:ext cx="1591491" cy="452834"/>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104" name="Rectangle 103"/>
          <p:cNvSpPr/>
          <p:nvPr/>
        </p:nvSpPr>
        <p:spPr>
          <a:xfrm>
            <a:off x="8970919" y="3592015"/>
            <a:ext cx="305662" cy="281831"/>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07" name="Rectangle 106"/>
          <p:cNvSpPr/>
          <p:nvPr/>
        </p:nvSpPr>
        <p:spPr>
          <a:xfrm>
            <a:off x="8614457" y="3592015"/>
            <a:ext cx="305662" cy="281831"/>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08" name="Rectangle 107"/>
          <p:cNvSpPr/>
          <p:nvPr/>
        </p:nvSpPr>
        <p:spPr>
          <a:xfrm>
            <a:off x="8257995" y="3592015"/>
            <a:ext cx="305662" cy="281831"/>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09" name="Rectangle 108"/>
          <p:cNvSpPr/>
          <p:nvPr/>
        </p:nvSpPr>
        <p:spPr>
          <a:xfrm>
            <a:off x="7901533" y="3592015"/>
            <a:ext cx="305662" cy="281831"/>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cxnSp>
        <p:nvCxnSpPr>
          <p:cNvPr id="41" name="Elbow Connector 40"/>
          <p:cNvCxnSpPr/>
          <p:nvPr/>
        </p:nvCxnSpPr>
        <p:spPr>
          <a:xfrm flipV="1">
            <a:off x="8505876" y="3236763"/>
            <a:ext cx="3513905" cy="531812"/>
          </a:xfrm>
          <a:prstGeom prst="bentConnector3">
            <a:avLst>
              <a:gd name="adj1" fmla="val 81082"/>
            </a:avLst>
          </a:prstGeom>
          <a:ln w="19050">
            <a:tailEnd type="arrow"/>
          </a:ln>
        </p:spPr>
        <p:style>
          <a:lnRef idx="2">
            <a:schemeClr val="accent2"/>
          </a:lnRef>
          <a:fillRef idx="0">
            <a:schemeClr val="accent2"/>
          </a:fillRef>
          <a:effectRef idx="1">
            <a:schemeClr val="accent2"/>
          </a:effectRef>
          <a:fontRef idx="minor">
            <a:schemeClr val="tx1"/>
          </a:fontRef>
        </p:style>
      </p:cxnSp>
      <p:cxnSp>
        <p:nvCxnSpPr>
          <p:cNvPr id="36" name="Elbow Connector 35"/>
          <p:cNvCxnSpPr>
            <a:endCxn id="9" idx="1"/>
          </p:cNvCxnSpPr>
          <p:nvPr/>
        </p:nvCxnSpPr>
        <p:spPr>
          <a:xfrm flipV="1">
            <a:off x="8823042" y="2110432"/>
            <a:ext cx="3196739" cy="1586706"/>
          </a:xfrm>
          <a:prstGeom prst="bentConnector3">
            <a:avLst>
              <a:gd name="adj1" fmla="val 59932"/>
            </a:avLst>
          </a:prstGeom>
          <a:ln w="19050">
            <a:tailEnd type="arrow"/>
          </a:ln>
        </p:spPr>
        <p:style>
          <a:lnRef idx="2">
            <a:schemeClr val="accent2"/>
          </a:lnRef>
          <a:fillRef idx="0">
            <a:schemeClr val="accent2"/>
          </a:fillRef>
          <a:effectRef idx="1">
            <a:schemeClr val="accent2"/>
          </a:effectRef>
          <a:fontRef idx="minor">
            <a:schemeClr val="tx1"/>
          </a:fontRef>
        </p:style>
      </p:cxnSp>
      <p:sp>
        <p:nvSpPr>
          <p:cNvPr id="156" name="Rectangle 155"/>
          <p:cNvSpPr/>
          <p:nvPr/>
        </p:nvSpPr>
        <p:spPr>
          <a:xfrm>
            <a:off x="7739885" y="4023369"/>
            <a:ext cx="1591491" cy="452834"/>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157" name="Rectangle 156"/>
          <p:cNvSpPr/>
          <p:nvPr/>
        </p:nvSpPr>
        <p:spPr>
          <a:xfrm>
            <a:off x="8958219" y="4087315"/>
            <a:ext cx="305662" cy="281831"/>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58" name="Rectangle 157"/>
          <p:cNvSpPr/>
          <p:nvPr/>
        </p:nvSpPr>
        <p:spPr>
          <a:xfrm>
            <a:off x="8601757" y="4087315"/>
            <a:ext cx="305662" cy="281831"/>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59" name="Rectangle 158"/>
          <p:cNvSpPr/>
          <p:nvPr/>
        </p:nvSpPr>
        <p:spPr>
          <a:xfrm>
            <a:off x="8245295" y="4087315"/>
            <a:ext cx="305662" cy="281831"/>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cxnSp>
        <p:nvCxnSpPr>
          <p:cNvPr id="39" name="Elbow Connector 38"/>
          <p:cNvCxnSpPr>
            <a:endCxn id="84" idx="3"/>
          </p:cNvCxnSpPr>
          <p:nvPr/>
        </p:nvCxnSpPr>
        <p:spPr>
          <a:xfrm rot="5400000">
            <a:off x="6111969" y="5858136"/>
            <a:ext cx="3292908" cy="529041"/>
          </a:xfrm>
          <a:prstGeom prst="bentConnector2">
            <a:avLst/>
          </a:prstGeom>
        </p:spPr>
        <p:style>
          <a:lnRef idx="2">
            <a:schemeClr val="dk1"/>
          </a:lnRef>
          <a:fillRef idx="0">
            <a:schemeClr val="dk1"/>
          </a:fillRef>
          <a:effectRef idx="1">
            <a:schemeClr val="dk1"/>
          </a:effectRef>
          <a:fontRef idx="minor">
            <a:schemeClr val="tx1"/>
          </a:fontRef>
        </p:style>
      </p:cxnSp>
      <p:sp>
        <p:nvSpPr>
          <p:cNvPr id="20" name="Rectangle 19"/>
          <p:cNvSpPr/>
          <p:nvPr/>
        </p:nvSpPr>
        <p:spPr>
          <a:xfrm>
            <a:off x="7523981" y="4777432"/>
            <a:ext cx="1892300" cy="501648"/>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sp>
        <p:nvSpPr>
          <p:cNvPr id="31" name="Rectangle 30"/>
          <p:cNvSpPr/>
          <p:nvPr/>
        </p:nvSpPr>
        <p:spPr>
          <a:xfrm>
            <a:off x="7530331" y="5543797"/>
            <a:ext cx="1892300" cy="7802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cxnSp>
        <p:nvCxnSpPr>
          <p:cNvPr id="48" name="Elbow Connector 47"/>
          <p:cNvCxnSpPr>
            <a:stCxn id="158" idx="3"/>
            <a:endCxn id="16" idx="1"/>
          </p:cNvCxnSpPr>
          <p:nvPr/>
        </p:nvCxnSpPr>
        <p:spPr>
          <a:xfrm>
            <a:off x="8907419" y="4228231"/>
            <a:ext cx="3391762" cy="1485823"/>
          </a:xfrm>
          <a:prstGeom prst="bentConnector3">
            <a:avLst>
              <a:gd name="adj1" fmla="val 61982"/>
            </a:avLst>
          </a:prstGeom>
          <a:ln w="19050">
            <a:tailEnd type="arrow"/>
          </a:ln>
        </p:spPr>
        <p:style>
          <a:lnRef idx="2">
            <a:schemeClr val="accent2"/>
          </a:lnRef>
          <a:fillRef idx="0">
            <a:schemeClr val="accent2"/>
          </a:fillRef>
          <a:effectRef idx="1">
            <a:schemeClr val="accent2"/>
          </a:effectRef>
          <a:fontRef idx="minor">
            <a:schemeClr val="tx1"/>
          </a:fontRef>
        </p:style>
      </p:cxnSp>
      <p:sp>
        <p:nvSpPr>
          <p:cNvPr id="50" name="Rectangle 49"/>
          <p:cNvSpPr/>
          <p:nvPr/>
        </p:nvSpPr>
        <p:spPr>
          <a:xfrm>
            <a:off x="5015638" y="2346175"/>
            <a:ext cx="407262" cy="55761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97" name="Rectangle 196"/>
          <p:cNvSpPr/>
          <p:nvPr/>
        </p:nvSpPr>
        <p:spPr>
          <a:xfrm>
            <a:off x="5079138" y="2444252"/>
            <a:ext cx="152831" cy="230833"/>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98" name="Rectangle 197"/>
          <p:cNvSpPr/>
          <p:nvPr/>
        </p:nvSpPr>
        <p:spPr>
          <a:xfrm>
            <a:off x="5117238" y="2525710"/>
            <a:ext cx="152831" cy="230833"/>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99" name="Rectangle 198"/>
          <p:cNvSpPr/>
          <p:nvPr/>
        </p:nvSpPr>
        <p:spPr>
          <a:xfrm>
            <a:off x="5168038" y="2632568"/>
            <a:ext cx="152831" cy="230833"/>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pic>
        <p:nvPicPr>
          <p:cNvPr id="6148" name="Picture 4" descr="Image result for server host"/>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257323" y="1524543"/>
            <a:ext cx="1145629" cy="1145629"/>
          </a:xfrm>
          <a:prstGeom prst="rect">
            <a:avLst/>
          </a:prstGeom>
          <a:noFill/>
          <a:extLst>
            <a:ext uri="{909E8E84-426E-40DD-AFC4-6F175D3DCCD1}">
              <a14:hiddenFill xmlns:a14="http://schemas.microsoft.com/office/drawing/2010/main">
                <a:solidFill>
                  <a:srgbClr val="FFFFFF"/>
                </a:solidFill>
              </a14:hiddenFill>
            </a:ext>
          </a:extLst>
        </p:spPr>
      </p:pic>
      <p:pic>
        <p:nvPicPr>
          <p:cNvPr id="200" name="Picture 4" descr="Image result for server host"/>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flipH="1">
            <a:off x="7113885" y="1262952"/>
            <a:ext cx="1145629" cy="1145629"/>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Image result for laptop"/>
          <p:cNvPicPr>
            <a:picLocks noChangeAspect="1" noChangeArrowheads="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123770" y="1652428"/>
            <a:ext cx="796349" cy="8732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451697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err="1" smtClean="0"/>
              <a:t>Kafka</a:t>
            </a:r>
            <a:r>
              <a:rPr lang="nl-NL" dirty="0" smtClean="0"/>
              <a:t> </a:t>
            </a:r>
            <a:r>
              <a:rPr lang="nl-NL" dirty="0" err="1" smtClean="0"/>
              <a:t>incarnations</a:t>
            </a:r>
            <a:endParaRPr lang="en-US" dirty="0"/>
          </a:p>
        </p:txBody>
      </p:sp>
      <p:sp>
        <p:nvSpPr>
          <p:cNvPr id="3" name="Text Placeholder 2"/>
          <p:cNvSpPr>
            <a:spLocks noGrp="1"/>
          </p:cNvSpPr>
          <p:nvPr>
            <p:ph type="body" sz="quarter" idx="10"/>
          </p:nvPr>
        </p:nvSpPr>
        <p:spPr/>
        <p:txBody>
          <a:bodyPr>
            <a:normAutofit lnSpcReduction="10000"/>
          </a:bodyPr>
          <a:lstStyle/>
          <a:p>
            <a:r>
              <a:rPr lang="nl-NL" dirty="0" err="1" smtClean="0"/>
              <a:t>Kafka</a:t>
            </a:r>
            <a:r>
              <a:rPr lang="nl-NL" dirty="0" smtClean="0"/>
              <a:t> Docker Images</a:t>
            </a:r>
          </a:p>
          <a:p>
            <a:pPr lvl="1"/>
            <a:r>
              <a:rPr lang="nl-NL" dirty="0" err="1" smtClean="0">
                <a:hlinkClick r:id="rId3"/>
              </a:rPr>
              <a:t>Confluent</a:t>
            </a:r>
            <a:r>
              <a:rPr lang="nl-NL" dirty="0" smtClean="0"/>
              <a:t> (</a:t>
            </a:r>
            <a:r>
              <a:rPr lang="nl-NL" dirty="0" err="1" smtClean="0"/>
              <a:t>Spotify</a:t>
            </a:r>
            <a:r>
              <a:rPr lang="nl-NL" dirty="0" smtClean="0"/>
              <a:t>, </a:t>
            </a:r>
            <a:r>
              <a:rPr lang="nl-NL" dirty="0" err="1" smtClean="0"/>
              <a:t>Wurstmeister</a:t>
            </a:r>
            <a:r>
              <a:rPr lang="nl-NL" dirty="0" smtClean="0"/>
              <a:t>)</a:t>
            </a:r>
          </a:p>
          <a:p>
            <a:r>
              <a:rPr lang="nl-NL" dirty="0" smtClean="0"/>
              <a:t>Cloud:</a:t>
            </a:r>
          </a:p>
          <a:p>
            <a:pPr lvl="1"/>
            <a:r>
              <a:rPr lang="nl-NL" dirty="0" err="1" smtClean="0"/>
              <a:t>CloudKarafka</a:t>
            </a:r>
            <a:endParaRPr lang="nl-NL" dirty="0" smtClean="0"/>
          </a:p>
          <a:p>
            <a:pPr lvl="1"/>
            <a:r>
              <a:rPr lang="en-US" dirty="0" smtClean="0"/>
              <a:t>Oracle Event Hub</a:t>
            </a:r>
            <a:endParaRPr lang="nl-NL" dirty="0" smtClean="0"/>
          </a:p>
          <a:p>
            <a:pPr lvl="1"/>
            <a:r>
              <a:rPr lang="nl-NL" dirty="0" smtClean="0"/>
              <a:t>IBM </a:t>
            </a:r>
            <a:r>
              <a:rPr lang="nl-NL" dirty="0" err="1" smtClean="0"/>
              <a:t>BlueMix</a:t>
            </a:r>
            <a:r>
              <a:rPr lang="nl-NL" dirty="0" smtClean="0"/>
              <a:t> Message Hub</a:t>
            </a:r>
          </a:p>
          <a:p>
            <a:pPr lvl="1"/>
            <a:r>
              <a:rPr lang="nl-NL" dirty="0" smtClean="0"/>
              <a:t>AWS supports </a:t>
            </a:r>
            <a:r>
              <a:rPr lang="nl-NL" dirty="0" err="1" smtClean="0"/>
              <a:t>Kafka</a:t>
            </a:r>
            <a:r>
              <a:rPr lang="nl-NL" dirty="0" smtClean="0"/>
              <a:t> (but </a:t>
            </a:r>
            <a:r>
              <a:rPr lang="nl-NL" dirty="0" err="1" smtClean="0"/>
              <a:t>tries</a:t>
            </a:r>
            <a:r>
              <a:rPr lang="nl-NL" dirty="0" smtClean="0"/>
              <a:t> </a:t>
            </a:r>
            <a:r>
              <a:rPr lang="nl-NL" dirty="0" err="1" smtClean="0"/>
              <a:t>to</a:t>
            </a:r>
            <a:r>
              <a:rPr lang="nl-NL" dirty="0" smtClean="0"/>
              <a:t> </a:t>
            </a:r>
            <a:r>
              <a:rPr lang="nl-NL" dirty="0" err="1" smtClean="0"/>
              <a:t>propose</a:t>
            </a:r>
            <a:r>
              <a:rPr lang="nl-NL" dirty="0" smtClean="0"/>
              <a:t> Amazon </a:t>
            </a:r>
            <a:r>
              <a:rPr lang="nl-NL" dirty="0" err="1" smtClean="0"/>
              <a:t>Kinesis</a:t>
            </a:r>
            <a:r>
              <a:rPr lang="nl-NL" dirty="0" smtClean="0"/>
              <a:t> Streams)</a:t>
            </a:r>
          </a:p>
          <a:p>
            <a:pPr lvl="1"/>
            <a:r>
              <a:rPr lang="nl-NL" dirty="0" smtClean="0"/>
              <a:t>Google runs </a:t>
            </a:r>
            <a:r>
              <a:rPr lang="nl-NL" dirty="0" err="1" smtClean="0"/>
              <a:t>Kafka</a:t>
            </a:r>
            <a:r>
              <a:rPr lang="nl-NL" dirty="0" smtClean="0"/>
              <a:t> (</a:t>
            </a:r>
            <a:r>
              <a:rPr lang="nl-NL" dirty="0" err="1" smtClean="0"/>
              <a:t>though</a:t>
            </a:r>
            <a:r>
              <a:rPr lang="nl-NL" dirty="0" smtClean="0"/>
              <a:t> </a:t>
            </a:r>
            <a:r>
              <a:rPr lang="nl-NL" dirty="0" err="1" smtClean="0"/>
              <a:t>tries</a:t>
            </a:r>
            <a:r>
              <a:rPr lang="nl-NL" dirty="0" smtClean="0"/>
              <a:t> </a:t>
            </a:r>
            <a:r>
              <a:rPr lang="nl-NL" dirty="0" err="1" smtClean="0"/>
              <a:t>to</a:t>
            </a:r>
            <a:r>
              <a:rPr lang="nl-NL" dirty="0" smtClean="0"/>
              <a:t> push Google Pub/Sub)</a:t>
            </a:r>
          </a:p>
          <a:p>
            <a:pPr lvl="1"/>
            <a:r>
              <a:rPr lang="nl-NL" dirty="0" err="1"/>
              <a:t>Bitnami</a:t>
            </a:r>
            <a:r>
              <a:rPr lang="nl-NL" dirty="0"/>
              <a:t> </a:t>
            </a:r>
            <a:r>
              <a:rPr lang="nl-NL" dirty="0" err="1"/>
              <a:t>VMs</a:t>
            </a:r>
            <a:r>
              <a:rPr lang="nl-NL" dirty="0"/>
              <a:t> for </a:t>
            </a:r>
            <a:r>
              <a:rPr lang="nl-NL" dirty="0" err="1"/>
              <a:t>many</a:t>
            </a:r>
            <a:r>
              <a:rPr lang="nl-NL" dirty="0"/>
              <a:t> </a:t>
            </a:r>
            <a:r>
              <a:rPr lang="nl-NL" dirty="0" err="1"/>
              <a:t>cloud</a:t>
            </a:r>
            <a:r>
              <a:rPr lang="nl-NL" dirty="0"/>
              <a:t> </a:t>
            </a:r>
            <a:r>
              <a:rPr lang="nl-NL" dirty="0" smtClean="0"/>
              <a:t>providers </a:t>
            </a:r>
            <a:r>
              <a:rPr lang="nl-NL" dirty="0" err="1" smtClean="0"/>
              <a:t>such</a:t>
            </a:r>
            <a:r>
              <a:rPr lang="nl-NL" dirty="0" smtClean="0"/>
              <a:t> as </a:t>
            </a:r>
            <a:r>
              <a:rPr lang="nl-NL" dirty="0" err="1" smtClean="0"/>
              <a:t>Azure</a:t>
            </a:r>
            <a:r>
              <a:rPr lang="nl-NL" dirty="0" smtClean="0"/>
              <a:t>, GCP, AWS, OPC</a:t>
            </a:r>
          </a:p>
          <a:p>
            <a:r>
              <a:rPr lang="nl-NL" dirty="0" err="1" smtClean="0"/>
              <a:t>Kafka</a:t>
            </a:r>
            <a:r>
              <a:rPr lang="nl-NL" dirty="0" smtClean="0"/>
              <a:t> </a:t>
            </a:r>
            <a:r>
              <a:rPr lang="nl-NL" dirty="0" err="1" smtClean="0"/>
              <a:t>Connectors</a:t>
            </a:r>
            <a:r>
              <a:rPr lang="nl-NL" dirty="0" smtClean="0"/>
              <a:t> in </a:t>
            </a:r>
            <a:r>
              <a:rPr lang="nl-NL" dirty="0" err="1" smtClean="0"/>
              <a:t>many</a:t>
            </a:r>
            <a:r>
              <a:rPr lang="nl-NL" dirty="0" smtClean="0"/>
              <a:t> platforms</a:t>
            </a:r>
          </a:p>
          <a:p>
            <a:pPr lvl="1"/>
            <a:r>
              <a:rPr lang="nl-NL" dirty="0" err="1" smtClean="0"/>
              <a:t>Azure</a:t>
            </a:r>
            <a:r>
              <a:rPr lang="nl-NL" dirty="0" smtClean="0"/>
              <a:t> </a:t>
            </a:r>
            <a:r>
              <a:rPr lang="nl-NL" dirty="0" err="1" smtClean="0"/>
              <a:t>IoT</a:t>
            </a:r>
            <a:r>
              <a:rPr lang="nl-NL" dirty="0" smtClean="0"/>
              <a:t> Hub, Google Pub/Sub, Mule </a:t>
            </a:r>
            <a:r>
              <a:rPr lang="nl-NL" dirty="0" err="1" smtClean="0"/>
              <a:t>AnyPoint</a:t>
            </a:r>
            <a:r>
              <a:rPr lang="nl-NL" dirty="0" smtClean="0"/>
              <a:t> Connector, … </a:t>
            </a:r>
            <a:endParaRPr lang="en-US" dirty="0"/>
          </a:p>
        </p:txBody>
      </p:sp>
    </p:spTree>
    <p:extLst>
      <p:ext uri="{BB962C8B-B14F-4D97-AF65-F5344CB8AC3E}">
        <p14:creationId xmlns:p14="http://schemas.microsoft.com/office/powerpoint/2010/main" val="356479503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28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23528" y="8254036"/>
            <a:ext cx="2400006" cy="1178891"/>
          </a:xfrm>
          <a:prstGeom prst="rect">
            <a:avLst/>
          </a:prstGeom>
        </p:spPr>
      </p:pic>
      <p:sp>
        <p:nvSpPr>
          <p:cNvPr id="2" name="Title 1"/>
          <p:cNvSpPr>
            <a:spLocks noGrp="1"/>
          </p:cNvSpPr>
          <p:nvPr>
            <p:ph type="title"/>
          </p:nvPr>
        </p:nvSpPr>
        <p:spPr/>
        <p:txBody>
          <a:bodyPr/>
          <a:lstStyle/>
          <a:p>
            <a:r>
              <a:rPr lang="en-US" dirty="0" smtClean="0"/>
              <a:t>The case at hand – step one</a:t>
            </a:r>
            <a:endParaRPr lang="nl-NL" dirty="0"/>
          </a:p>
        </p:txBody>
      </p:sp>
      <p:sp>
        <p:nvSpPr>
          <p:cNvPr id="4" name="Cloud 3"/>
          <p:cNvSpPr/>
          <p:nvPr/>
        </p:nvSpPr>
        <p:spPr>
          <a:xfrm>
            <a:off x="5045176" y="2324466"/>
            <a:ext cx="2681024" cy="1410781"/>
          </a:xfrm>
          <a:prstGeom prst="cloud">
            <a:avLst/>
          </a:prstGeom>
          <a:solidFill>
            <a:schemeClr val="bg2">
              <a:lumMod val="95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pic>
        <p:nvPicPr>
          <p:cNvPr id="5" name="Picture 2" descr="https://g.twimg.com/Twitter_logo_blue.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479922" y="2441316"/>
            <a:ext cx="1289850" cy="1049505"/>
          </a:xfrm>
          <a:prstGeom prst="rect">
            <a:avLst/>
          </a:prstGeom>
          <a:noFill/>
          <a:extLst>
            <a:ext uri="{909E8E84-426E-40DD-AFC4-6F175D3DCCD1}">
              <a14:hiddenFill xmlns:a14="http://schemas.microsoft.com/office/drawing/2010/main">
                <a:solidFill>
                  <a:srgbClr val="FFFFFF"/>
                </a:solidFill>
              </a14:hiddenFill>
            </a:ext>
          </a:extLst>
        </p:spPr>
      </p:pic>
      <p:sp>
        <p:nvSpPr>
          <p:cNvPr id="7" name="Rounded Rectangle 6"/>
          <p:cNvSpPr/>
          <p:nvPr/>
        </p:nvSpPr>
        <p:spPr>
          <a:xfrm>
            <a:off x="2700873" y="5571450"/>
            <a:ext cx="2717074" cy="1331441"/>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Client</a:t>
            </a:r>
          </a:p>
        </p:txBody>
      </p:sp>
      <p:sp>
        <p:nvSpPr>
          <p:cNvPr id="8" name="Rounded Rectangle 7"/>
          <p:cNvSpPr/>
          <p:nvPr/>
        </p:nvSpPr>
        <p:spPr>
          <a:xfrm>
            <a:off x="3668614" y="6522647"/>
            <a:ext cx="2717074" cy="1331441"/>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Client</a:t>
            </a:r>
          </a:p>
        </p:txBody>
      </p:sp>
      <p:pic>
        <p:nvPicPr>
          <p:cNvPr id="9" name="Picture 2" descr="Image result for logo html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29209" y="7478493"/>
            <a:ext cx="1079783" cy="1079783"/>
          </a:xfrm>
          <a:prstGeom prst="rect">
            <a:avLst/>
          </a:prstGeom>
          <a:noFill/>
          <a:extLst>
            <a:ext uri="{909E8E84-426E-40DD-AFC4-6F175D3DCCD1}">
              <a14:hiddenFill xmlns:a14="http://schemas.microsoft.com/office/drawing/2010/main">
                <a:solidFill>
                  <a:srgbClr val="FFFFFF"/>
                </a:solidFill>
              </a14:hiddenFill>
            </a:ext>
          </a:extLst>
        </p:spPr>
      </p:pic>
      <p:sp>
        <p:nvSpPr>
          <p:cNvPr id="10" name="Rounded Rectangle 9"/>
          <p:cNvSpPr/>
          <p:nvPr/>
        </p:nvSpPr>
        <p:spPr>
          <a:xfrm>
            <a:off x="4059410" y="7743000"/>
            <a:ext cx="1208186" cy="75527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Client</a:t>
            </a:r>
          </a:p>
        </p:txBody>
      </p:sp>
      <p:sp>
        <p:nvSpPr>
          <p:cNvPr id="12" name="Rounded Rectangle 11"/>
          <p:cNvSpPr/>
          <p:nvPr/>
        </p:nvSpPr>
        <p:spPr>
          <a:xfrm>
            <a:off x="4986810" y="8202865"/>
            <a:ext cx="1208186" cy="75527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Client</a:t>
            </a:r>
          </a:p>
        </p:txBody>
      </p:sp>
      <p:sp>
        <p:nvSpPr>
          <p:cNvPr id="13" name="Right Arrow 12"/>
          <p:cNvSpPr/>
          <p:nvPr/>
        </p:nvSpPr>
        <p:spPr>
          <a:xfrm>
            <a:off x="938287" y="1888463"/>
            <a:ext cx="3837341" cy="2384697"/>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t>Tweets on #oow17 #</a:t>
            </a:r>
            <a:r>
              <a:rPr lang="en-US" dirty="0" err="1" smtClean="0"/>
              <a:t>javaone</a:t>
            </a:r>
            <a:r>
              <a:rPr lang="en-US" dirty="0" smtClean="0"/>
              <a:t> #</a:t>
            </a:r>
            <a:r>
              <a:rPr lang="en-US" dirty="0" err="1" smtClean="0"/>
              <a:t>oraclecode</a:t>
            </a:r>
            <a:endParaRPr lang="nl-NL" dirty="0"/>
          </a:p>
        </p:txBody>
      </p:sp>
      <p:pic>
        <p:nvPicPr>
          <p:cNvPr id="15" name="Picture 28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362107" y="7837548"/>
            <a:ext cx="542365" cy="381858"/>
          </a:xfrm>
          <a:prstGeom prst="rect">
            <a:avLst/>
          </a:prstGeom>
        </p:spPr>
      </p:pic>
      <p:pic>
        <p:nvPicPr>
          <p:cNvPr id="16" name="Picture 28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771522" y="6896627"/>
            <a:ext cx="826443" cy="581866"/>
          </a:xfrm>
          <a:prstGeom prst="rect">
            <a:avLst/>
          </a:prstGeom>
        </p:spPr>
      </p:pic>
      <p:pic>
        <p:nvPicPr>
          <p:cNvPr id="17" name="Picture 28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843498" y="5723850"/>
            <a:ext cx="826443" cy="581866"/>
          </a:xfrm>
          <a:prstGeom prst="rect">
            <a:avLst/>
          </a:prstGeom>
        </p:spPr>
      </p:pic>
      <p:sp>
        <p:nvSpPr>
          <p:cNvPr id="18" name="Rectangle 17"/>
          <p:cNvSpPr/>
          <p:nvPr/>
        </p:nvSpPr>
        <p:spPr>
          <a:xfrm>
            <a:off x="6576836" y="4611274"/>
            <a:ext cx="2097069" cy="2019150"/>
          </a:xfrm>
          <a:prstGeom prst="rect">
            <a:avLst/>
          </a:prstGeom>
          <a:solidFill>
            <a:schemeClr val="accent3">
              <a:lumMod val="20000"/>
              <a:lumOff val="8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Show live tweet feed for conferences</a:t>
            </a:r>
            <a:endParaRPr lang="nl-NL" dirty="0"/>
          </a:p>
        </p:txBody>
      </p:sp>
      <p:sp>
        <p:nvSpPr>
          <p:cNvPr id="22" name="Rounded Rectangle 21"/>
          <p:cNvSpPr/>
          <p:nvPr/>
        </p:nvSpPr>
        <p:spPr>
          <a:xfrm>
            <a:off x="10151931" y="2715491"/>
            <a:ext cx="3708876" cy="2330872"/>
          </a:xfrm>
          <a:prstGeom prst="round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dirty="0">
              <a:solidFill>
                <a:schemeClr val="tx2"/>
              </a:solidFill>
            </a:endParaRPr>
          </a:p>
        </p:txBody>
      </p:sp>
      <p:pic>
        <p:nvPicPr>
          <p:cNvPr id="23" name="Picture 2" descr="Image result for logo kafka"/>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1718242" y="2778324"/>
            <a:ext cx="1820487" cy="956923"/>
          </a:xfrm>
          <a:prstGeom prst="rect">
            <a:avLst/>
          </a:prstGeom>
          <a:noFill/>
          <a:extLst>
            <a:ext uri="{909E8E84-426E-40DD-AFC4-6F175D3DCCD1}">
              <a14:hiddenFill xmlns:a14="http://schemas.microsoft.com/office/drawing/2010/main">
                <a:solidFill>
                  <a:srgbClr val="FFFFFF"/>
                </a:solidFill>
              </a14:hiddenFill>
            </a:ext>
          </a:extLst>
        </p:spPr>
      </p:pic>
      <p:sp>
        <p:nvSpPr>
          <p:cNvPr id="24" name="Lightning Bolt 23"/>
          <p:cNvSpPr/>
          <p:nvPr/>
        </p:nvSpPr>
        <p:spPr>
          <a:xfrm>
            <a:off x="10474777" y="3549229"/>
            <a:ext cx="419861" cy="544476"/>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ounded Rectangle 25"/>
          <p:cNvSpPr/>
          <p:nvPr/>
        </p:nvSpPr>
        <p:spPr>
          <a:xfrm>
            <a:off x="11010915" y="3886887"/>
            <a:ext cx="1414653" cy="8790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Tweets</a:t>
            </a:r>
          </a:p>
          <a:p>
            <a:pPr algn="ctr"/>
            <a:r>
              <a:rPr lang="en-US" dirty="0" smtClean="0"/>
              <a:t>Topic</a:t>
            </a:r>
            <a:endParaRPr lang="nl-NL" dirty="0"/>
          </a:p>
        </p:txBody>
      </p:sp>
      <p:sp>
        <p:nvSpPr>
          <p:cNvPr id="3" name="Freeform 2"/>
          <p:cNvSpPr/>
          <p:nvPr/>
        </p:nvSpPr>
        <p:spPr>
          <a:xfrm>
            <a:off x="6774873" y="2203566"/>
            <a:ext cx="4253345" cy="2009729"/>
          </a:xfrm>
          <a:custGeom>
            <a:avLst/>
            <a:gdLst>
              <a:gd name="connsiteX0" fmla="*/ 0 w 4253345"/>
              <a:gd name="connsiteY0" fmla="*/ 816725 h 2009729"/>
              <a:gd name="connsiteX1" fmla="*/ 1856509 w 4253345"/>
              <a:gd name="connsiteY1" fmla="*/ 27016 h 2009729"/>
              <a:gd name="connsiteX2" fmla="*/ 2854036 w 4253345"/>
              <a:gd name="connsiteY2" fmla="*/ 1689561 h 2009729"/>
              <a:gd name="connsiteX3" fmla="*/ 4253345 w 4253345"/>
              <a:gd name="connsiteY3" fmla="*/ 2008216 h 2009729"/>
            </a:gdLst>
            <a:ahLst/>
            <a:cxnLst>
              <a:cxn ang="0">
                <a:pos x="connsiteX0" y="connsiteY0"/>
              </a:cxn>
              <a:cxn ang="0">
                <a:pos x="connsiteX1" y="connsiteY1"/>
              </a:cxn>
              <a:cxn ang="0">
                <a:pos x="connsiteX2" y="connsiteY2"/>
              </a:cxn>
              <a:cxn ang="0">
                <a:pos x="connsiteX3" y="connsiteY3"/>
              </a:cxn>
            </a:cxnLst>
            <a:rect l="l" t="t" r="r" b="b"/>
            <a:pathLst>
              <a:path w="4253345" h="2009729">
                <a:moveTo>
                  <a:pt x="0" y="816725"/>
                </a:moveTo>
                <a:cubicBezTo>
                  <a:pt x="690418" y="349134"/>
                  <a:pt x="1380836" y="-118457"/>
                  <a:pt x="1856509" y="27016"/>
                </a:cubicBezTo>
                <a:cubicBezTo>
                  <a:pt x="2332182" y="172489"/>
                  <a:pt x="2454563" y="1359361"/>
                  <a:pt x="2854036" y="1689561"/>
                </a:cubicBezTo>
                <a:cubicBezTo>
                  <a:pt x="3253509" y="2019761"/>
                  <a:pt x="3753427" y="2013988"/>
                  <a:pt x="4253345" y="2008216"/>
                </a:cubicBezTo>
              </a:path>
            </a:pathLst>
          </a:custGeom>
          <a:noFill/>
          <a:ln w="28575">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 name="Freeform 5"/>
          <p:cNvSpPr/>
          <p:nvPr/>
        </p:nvSpPr>
        <p:spPr>
          <a:xfrm>
            <a:off x="7190509" y="4807527"/>
            <a:ext cx="4852313" cy="2244437"/>
          </a:xfrm>
          <a:custGeom>
            <a:avLst/>
            <a:gdLst>
              <a:gd name="connsiteX0" fmla="*/ 4530436 w 4852313"/>
              <a:gd name="connsiteY0" fmla="*/ 0 h 2244437"/>
              <a:gd name="connsiteX1" fmla="*/ 4378036 w 4852313"/>
              <a:gd name="connsiteY1" fmla="*/ 1524000 h 2244437"/>
              <a:gd name="connsiteX2" fmla="*/ 0 w 4852313"/>
              <a:gd name="connsiteY2" fmla="*/ 2244437 h 2244437"/>
            </a:gdLst>
            <a:ahLst/>
            <a:cxnLst>
              <a:cxn ang="0">
                <a:pos x="connsiteX0" y="connsiteY0"/>
              </a:cxn>
              <a:cxn ang="0">
                <a:pos x="connsiteX1" y="connsiteY1"/>
              </a:cxn>
              <a:cxn ang="0">
                <a:pos x="connsiteX2" y="connsiteY2"/>
              </a:cxn>
            </a:cxnLst>
            <a:rect l="l" t="t" r="r" b="b"/>
            <a:pathLst>
              <a:path w="4852313" h="2244437">
                <a:moveTo>
                  <a:pt x="4530436" y="0"/>
                </a:moveTo>
                <a:cubicBezTo>
                  <a:pt x="4831772" y="574963"/>
                  <a:pt x="5133109" y="1149927"/>
                  <a:pt x="4378036" y="1524000"/>
                </a:cubicBezTo>
                <a:cubicBezTo>
                  <a:pt x="3622963" y="1898073"/>
                  <a:pt x="1811481" y="2071255"/>
                  <a:pt x="0" y="2244437"/>
                </a:cubicBezTo>
              </a:path>
            </a:pathLst>
          </a:custGeom>
          <a:noFill/>
          <a:ln w="28575">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157033000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Cloud 31"/>
          <p:cNvSpPr/>
          <p:nvPr/>
        </p:nvSpPr>
        <p:spPr>
          <a:xfrm>
            <a:off x="12543435" y="2416708"/>
            <a:ext cx="5162673" cy="3307142"/>
          </a:xfrm>
          <a:prstGeom prst="cloud">
            <a:avLst/>
          </a:prstGeom>
          <a:solidFill>
            <a:schemeClr val="bg2">
              <a:lumMod val="95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pic>
        <p:nvPicPr>
          <p:cNvPr id="14" name="Picture 28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23528" y="8254036"/>
            <a:ext cx="2400006" cy="1178891"/>
          </a:xfrm>
          <a:prstGeom prst="rect">
            <a:avLst/>
          </a:prstGeom>
        </p:spPr>
      </p:pic>
      <p:sp>
        <p:nvSpPr>
          <p:cNvPr id="2" name="Title 1"/>
          <p:cNvSpPr>
            <a:spLocks noGrp="1"/>
          </p:cNvSpPr>
          <p:nvPr>
            <p:ph type="title"/>
          </p:nvPr>
        </p:nvSpPr>
        <p:spPr/>
        <p:txBody>
          <a:bodyPr/>
          <a:lstStyle/>
          <a:p>
            <a:r>
              <a:rPr lang="en-US" dirty="0" smtClean="0"/>
              <a:t>The case at hand – step one and a half</a:t>
            </a:r>
            <a:endParaRPr lang="nl-NL" dirty="0"/>
          </a:p>
        </p:txBody>
      </p:sp>
      <p:sp>
        <p:nvSpPr>
          <p:cNvPr id="4" name="Cloud 3"/>
          <p:cNvSpPr/>
          <p:nvPr/>
        </p:nvSpPr>
        <p:spPr>
          <a:xfrm>
            <a:off x="3148071" y="2401548"/>
            <a:ext cx="2681024" cy="1410781"/>
          </a:xfrm>
          <a:prstGeom prst="cloud">
            <a:avLst/>
          </a:prstGeom>
          <a:solidFill>
            <a:schemeClr val="bg2">
              <a:lumMod val="95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pic>
        <p:nvPicPr>
          <p:cNvPr id="5" name="Picture 2" descr="https://g.twimg.com/Twitter_logo_blue.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82817" y="2518398"/>
            <a:ext cx="1289850" cy="1049505"/>
          </a:xfrm>
          <a:prstGeom prst="rect">
            <a:avLst/>
          </a:prstGeom>
          <a:noFill/>
          <a:extLst>
            <a:ext uri="{909E8E84-426E-40DD-AFC4-6F175D3DCCD1}">
              <a14:hiddenFill xmlns:a14="http://schemas.microsoft.com/office/drawing/2010/main">
                <a:solidFill>
                  <a:srgbClr val="FFFFFF"/>
                </a:solidFill>
              </a14:hiddenFill>
            </a:ext>
          </a:extLst>
        </p:spPr>
      </p:pic>
      <p:sp>
        <p:nvSpPr>
          <p:cNvPr id="7" name="Rounded Rectangle 6"/>
          <p:cNvSpPr/>
          <p:nvPr/>
        </p:nvSpPr>
        <p:spPr>
          <a:xfrm>
            <a:off x="2700873" y="5571450"/>
            <a:ext cx="2717074" cy="1331441"/>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Client</a:t>
            </a:r>
          </a:p>
        </p:txBody>
      </p:sp>
      <p:sp>
        <p:nvSpPr>
          <p:cNvPr id="8" name="Rounded Rectangle 7"/>
          <p:cNvSpPr/>
          <p:nvPr/>
        </p:nvSpPr>
        <p:spPr>
          <a:xfrm>
            <a:off x="3668614" y="6522647"/>
            <a:ext cx="2717074" cy="1331441"/>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Client</a:t>
            </a:r>
          </a:p>
        </p:txBody>
      </p:sp>
      <p:pic>
        <p:nvPicPr>
          <p:cNvPr id="9" name="Picture 2" descr="Image result for logo html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29209" y="7478493"/>
            <a:ext cx="1079783" cy="1079783"/>
          </a:xfrm>
          <a:prstGeom prst="rect">
            <a:avLst/>
          </a:prstGeom>
          <a:noFill/>
          <a:extLst>
            <a:ext uri="{909E8E84-426E-40DD-AFC4-6F175D3DCCD1}">
              <a14:hiddenFill xmlns:a14="http://schemas.microsoft.com/office/drawing/2010/main">
                <a:solidFill>
                  <a:srgbClr val="FFFFFF"/>
                </a:solidFill>
              </a14:hiddenFill>
            </a:ext>
          </a:extLst>
        </p:spPr>
      </p:pic>
      <p:sp>
        <p:nvSpPr>
          <p:cNvPr id="10" name="Rounded Rectangle 9"/>
          <p:cNvSpPr/>
          <p:nvPr/>
        </p:nvSpPr>
        <p:spPr>
          <a:xfrm>
            <a:off x="4059410" y="7743000"/>
            <a:ext cx="1208186" cy="75527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Client</a:t>
            </a:r>
          </a:p>
        </p:txBody>
      </p:sp>
      <p:sp>
        <p:nvSpPr>
          <p:cNvPr id="12" name="Rounded Rectangle 11"/>
          <p:cNvSpPr/>
          <p:nvPr/>
        </p:nvSpPr>
        <p:spPr>
          <a:xfrm>
            <a:off x="4986810" y="8202865"/>
            <a:ext cx="1208186" cy="75527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Client</a:t>
            </a:r>
          </a:p>
        </p:txBody>
      </p:sp>
      <p:sp>
        <p:nvSpPr>
          <p:cNvPr id="13" name="Right Arrow 12"/>
          <p:cNvSpPr/>
          <p:nvPr/>
        </p:nvSpPr>
        <p:spPr>
          <a:xfrm>
            <a:off x="-198477" y="1867557"/>
            <a:ext cx="3209034" cy="2384697"/>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000" dirty="0" smtClean="0"/>
              <a:t>Tweets on #oow17 #</a:t>
            </a:r>
            <a:r>
              <a:rPr lang="en-US" sz="2000" dirty="0" err="1" smtClean="0"/>
              <a:t>javaone</a:t>
            </a:r>
            <a:r>
              <a:rPr lang="en-US" sz="2000" dirty="0" smtClean="0"/>
              <a:t> #</a:t>
            </a:r>
            <a:r>
              <a:rPr lang="en-US" sz="2000" dirty="0" err="1" smtClean="0"/>
              <a:t>oraclecode</a:t>
            </a:r>
            <a:endParaRPr lang="nl-NL" sz="2000" dirty="0"/>
          </a:p>
        </p:txBody>
      </p:sp>
      <p:pic>
        <p:nvPicPr>
          <p:cNvPr id="15" name="Picture 28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362107" y="7837548"/>
            <a:ext cx="542365" cy="381858"/>
          </a:xfrm>
          <a:prstGeom prst="rect">
            <a:avLst/>
          </a:prstGeom>
        </p:spPr>
      </p:pic>
      <p:pic>
        <p:nvPicPr>
          <p:cNvPr id="16" name="Picture 28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771522" y="6896627"/>
            <a:ext cx="826443" cy="581866"/>
          </a:xfrm>
          <a:prstGeom prst="rect">
            <a:avLst/>
          </a:prstGeom>
        </p:spPr>
      </p:pic>
      <p:pic>
        <p:nvPicPr>
          <p:cNvPr id="17" name="Picture 28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843498" y="5723850"/>
            <a:ext cx="826443" cy="581866"/>
          </a:xfrm>
          <a:prstGeom prst="rect">
            <a:avLst/>
          </a:prstGeom>
        </p:spPr>
      </p:pic>
      <p:sp>
        <p:nvSpPr>
          <p:cNvPr id="18" name="Rectangle 17"/>
          <p:cNvSpPr/>
          <p:nvPr/>
        </p:nvSpPr>
        <p:spPr>
          <a:xfrm>
            <a:off x="6576836" y="4611274"/>
            <a:ext cx="2097069" cy="2019150"/>
          </a:xfrm>
          <a:prstGeom prst="rect">
            <a:avLst/>
          </a:prstGeom>
          <a:solidFill>
            <a:schemeClr val="accent3">
              <a:lumMod val="20000"/>
              <a:lumOff val="8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Show live tweet feed for conferences</a:t>
            </a:r>
            <a:endParaRPr lang="nl-NL" dirty="0"/>
          </a:p>
        </p:txBody>
      </p:sp>
      <p:sp>
        <p:nvSpPr>
          <p:cNvPr id="22" name="Rounded Rectangle 21"/>
          <p:cNvSpPr/>
          <p:nvPr/>
        </p:nvSpPr>
        <p:spPr>
          <a:xfrm>
            <a:off x="13384235" y="2715491"/>
            <a:ext cx="3386030" cy="2330872"/>
          </a:xfrm>
          <a:prstGeom prst="round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dirty="0">
              <a:solidFill>
                <a:schemeClr val="tx2"/>
              </a:solidFill>
            </a:endParaRPr>
          </a:p>
        </p:txBody>
      </p:sp>
      <p:pic>
        <p:nvPicPr>
          <p:cNvPr id="23" name="Picture 2" descr="Image result for logo kafka"/>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4627700" y="2778324"/>
            <a:ext cx="1820487" cy="956923"/>
          </a:xfrm>
          <a:prstGeom prst="rect">
            <a:avLst/>
          </a:prstGeom>
          <a:noFill/>
          <a:extLst>
            <a:ext uri="{909E8E84-426E-40DD-AFC4-6F175D3DCCD1}">
              <a14:hiddenFill xmlns:a14="http://schemas.microsoft.com/office/drawing/2010/main">
                <a:solidFill>
                  <a:srgbClr val="FFFFFF"/>
                </a:solidFill>
              </a14:hiddenFill>
            </a:ext>
          </a:extLst>
        </p:spPr>
      </p:pic>
      <p:sp>
        <p:nvSpPr>
          <p:cNvPr id="24" name="Lightning Bolt 23"/>
          <p:cNvSpPr/>
          <p:nvPr/>
        </p:nvSpPr>
        <p:spPr>
          <a:xfrm>
            <a:off x="13586106" y="3426792"/>
            <a:ext cx="419861" cy="544476"/>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ounded Rectangle 25"/>
          <p:cNvSpPr/>
          <p:nvPr/>
        </p:nvSpPr>
        <p:spPr>
          <a:xfrm>
            <a:off x="13920373" y="3886887"/>
            <a:ext cx="1414653" cy="8790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Tweets</a:t>
            </a:r>
          </a:p>
          <a:p>
            <a:pPr algn="ctr"/>
            <a:r>
              <a:rPr lang="en-US" dirty="0" smtClean="0"/>
              <a:t>Topic</a:t>
            </a:r>
            <a:endParaRPr lang="nl-NL" dirty="0"/>
          </a:p>
        </p:txBody>
      </p:sp>
      <p:sp>
        <p:nvSpPr>
          <p:cNvPr id="3" name="Freeform 2"/>
          <p:cNvSpPr/>
          <p:nvPr/>
        </p:nvSpPr>
        <p:spPr>
          <a:xfrm>
            <a:off x="8174182" y="2203566"/>
            <a:ext cx="2854036" cy="2009729"/>
          </a:xfrm>
          <a:custGeom>
            <a:avLst/>
            <a:gdLst>
              <a:gd name="connsiteX0" fmla="*/ 0 w 4253345"/>
              <a:gd name="connsiteY0" fmla="*/ 816725 h 2009729"/>
              <a:gd name="connsiteX1" fmla="*/ 1856509 w 4253345"/>
              <a:gd name="connsiteY1" fmla="*/ 27016 h 2009729"/>
              <a:gd name="connsiteX2" fmla="*/ 2854036 w 4253345"/>
              <a:gd name="connsiteY2" fmla="*/ 1689561 h 2009729"/>
              <a:gd name="connsiteX3" fmla="*/ 4253345 w 4253345"/>
              <a:gd name="connsiteY3" fmla="*/ 2008216 h 2009729"/>
            </a:gdLst>
            <a:ahLst/>
            <a:cxnLst>
              <a:cxn ang="0">
                <a:pos x="connsiteX0" y="connsiteY0"/>
              </a:cxn>
              <a:cxn ang="0">
                <a:pos x="connsiteX1" y="connsiteY1"/>
              </a:cxn>
              <a:cxn ang="0">
                <a:pos x="connsiteX2" y="connsiteY2"/>
              </a:cxn>
              <a:cxn ang="0">
                <a:pos x="connsiteX3" y="connsiteY3"/>
              </a:cxn>
            </a:cxnLst>
            <a:rect l="l" t="t" r="r" b="b"/>
            <a:pathLst>
              <a:path w="4253345" h="2009729">
                <a:moveTo>
                  <a:pt x="0" y="816725"/>
                </a:moveTo>
                <a:cubicBezTo>
                  <a:pt x="690418" y="349134"/>
                  <a:pt x="1380836" y="-118457"/>
                  <a:pt x="1856509" y="27016"/>
                </a:cubicBezTo>
                <a:cubicBezTo>
                  <a:pt x="2332182" y="172489"/>
                  <a:pt x="2454563" y="1359361"/>
                  <a:pt x="2854036" y="1689561"/>
                </a:cubicBezTo>
                <a:cubicBezTo>
                  <a:pt x="3253509" y="2019761"/>
                  <a:pt x="3753427" y="2013988"/>
                  <a:pt x="4253345" y="2008216"/>
                </a:cubicBezTo>
              </a:path>
            </a:pathLst>
          </a:custGeom>
          <a:noFill/>
          <a:ln w="28575">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 name="Freeform 5"/>
          <p:cNvSpPr/>
          <p:nvPr/>
        </p:nvSpPr>
        <p:spPr>
          <a:xfrm>
            <a:off x="7190509" y="4807527"/>
            <a:ext cx="7883236" cy="2244437"/>
          </a:xfrm>
          <a:custGeom>
            <a:avLst/>
            <a:gdLst>
              <a:gd name="connsiteX0" fmla="*/ 4530436 w 4852313"/>
              <a:gd name="connsiteY0" fmla="*/ 0 h 2244437"/>
              <a:gd name="connsiteX1" fmla="*/ 4378036 w 4852313"/>
              <a:gd name="connsiteY1" fmla="*/ 1524000 h 2244437"/>
              <a:gd name="connsiteX2" fmla="*/ 0 w 4852313"/>
              <a:gd name="connsiteY2" fmla="*/ 2244437 h 2244437"/>
            </a:gdLst>
            <a:ahLst/>
            <a:cxnLst>
              <a:cxn ang="0">
                <a:pos x="connsiteX0" y="connsiteY0"/>
              </a:cxn>
              <a:cxn ang="0">
                <a:pos x="connsiteX1" y="connsiteY1"/>
              </a:cxn>
              <a:cxn ang="0">
                <a:pos x="connsiteX2" y="connsiteY2"/>
              </a:cxn>
            </a:cxnLst>
            <a:rect l="l" t="t" r="r" b="b"/>
            <a:pathLst>
              <a:path w="4852313" h="2244437">
                <a:moveTo>
                  <a:pt x="4530436" y="0"/>
                </a:moveTo>
                <a:cubicBezTo>
                  <a:pt x="4831772" y="574963"/>
                  <a:pt x="5133109" y="1149927"/>
                  <a:pt x="4378036" y="1524000"/>
                </a:cubicBezTo>
                <a:cubicBezTo>
                  <a:pt x="3622963" y="1898073"/>
                  <a:pt x="1811481" y="2071255"/>
                  <a:pt x="0" y="2244437"/>
                </a:cubicBezTo>
              </a:path>
            </a:pathLst>
          </a:custGeom>
          <a:noFill/>
          <a:ln w="28575">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5" name="Cloud 24"/>
          <p:cNvSpPr/>
          <p:nvPr/>
        </p:nvSpPr>
        <p:spPr>
          <a:xfrm>
            <a:off x="6284054" y="2911490"/>
            <a:ext cx="2985885" cy="1030605"/>
          </a:xfrm>
          <a:prstGeom prst="cloud">
            <a:avLst/>
          </a:prstGeom>
          <a:solidFill>
            <a:schemeClr val="bg2">
              <a:lumMod val="95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pic>
        <p:nvPicPr>
          <p:cNvPr id="27" name="Picture 2" descr="Image result for logo ifttt"/>
          <p:cNvPicPr>
            <a:picLocks noChangeAspect="1" noChangeArrowheads="1"/>
          </p:cNvPicPr>
          <p:nvPr/>
        </p:nvPicPr>
        <p:blipFill>
          <a:blip r:embed="rId8" cstate="print">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6519119" y="2836556"/>
            <a:ext cx="2620198" cy="1180474"/>
          </a:xfrm>
          <a:prstGeom prst="rect">
            <a:avLst/>
          </a:prstGeom>
          <a:noFill/>
          <a:extLst>
            <a:ext uri="{909E8E84-426E-40DD-AFC4-6F175D3DCCD1}">
              <a14:hiddenFill xmlns:a14="http://schemas.microsoft.com/office/drawing/2010/main">
                <a:solidFill>
                  <a:srgbClr val="FFFFFF"/>
                </a:solidFill>
              </a14:hiddenFill>
            </a:ext>
          </a:extLst>
        </p:spPr>
      </p:pic>
      <p:sp>
        <p:nvSpPr>
          <p:cNvPr id="11" name="Freeform 10"/>
          <p:cNvSpPr/>
          <p:nvPr/>
        </p:nvSpPr>
        <p:spPr>
          <a:xfrm>
            <a:off x="4890655" y="2685598"/>
            <a:ext cx="1995054" cy="445529"/>
          </a:xfrm>
          <a:custGeom>
            <a:avLst/>
            <a:gdLst>
              <a:gd name="connsiteX0" fmla="*/ 0 w 1995054"/>
              <a:gd name="connsiteY0" fmla="*/ 306984 h 445529"/>
              <a:gd name="connsiteX1" fmla="*/ 1246909 w 1995054"/>
              <a:gd name="connsiteY1" fmla="*/ 2184 h 445529"/>
              <a:gd name="connsiteX2" fmla="*/ 1995054 w 1995054"/>
              <a:gd name="connsiteY2" fmla="*/ 445529 h 445529"/>
            </a:gdLst>
            <a:ahLst/>
            <a:cxnLst>
              <a:cxn ang="0">
                <a:pos x="connsiteX0" y="connsiteY0"/>
              </a:cxn>
              <a:cxn ang="0">
                <a:pos x="connsiteX1" y="connsiteY1"/>
              </a:cxn>
              <a:cxn ang="0">
                <a:pos x="connsiteX2" y="connsiteY2"/>
              </a:cxn>
            </a:cxnLst>
            <a:rect l="l" t="t" r="r" b="b"/>
            <a:pathLst>
              <a:path w="1995054" h="445529">
                <a:moveTo>
                  <a:pt x="0" y="306984"/>
                </a:moveTo>
                <a:cubicBezTo>
                  <a:pt x="457200" y="143038"/>
                  <a:pt x="914400" y="-20907"/>
                  <a:pt x="1246909" y="2184"/>
                </a:cubicBezTo>
                <a:cubicBezTo>
                  <a:pt x="1579418" y="25275"/>
                  <a:pt x="1787236" y="235402"/>
                  <a:pt x="1995054" y="445529"/>
                </a:cubicBezTo>
              </a:path>
            </a:pathLst>
          </a:custGeom>
          <a:noFill/>
          <a:ln w="28575">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0" name="Cloud 29"/>
          <p:cNvSpPr/>
          <p:nvPr/>
        </p:nvSpPr>
        <p:spPr>
          <a:xfrm>
            <a:off x="11009113" y="3890187"/>
            <a:ext cx="1654512" cy="673851"/>
          </a:xfrm>
          <a:prstGeom prst="cloud">
            <a:avLst/>
          </a:prstGeom>
          <a:solidFill>
            <a:schemeClr val="bg2">
              <a:lumMod val="95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9" name="Freeform 18"/>
          <p:cNvSpPr/>
          <p:nvPr/>
        </p:nvSpPr>
        <p:spPr>
          <a:xfrm>
            <a:off x="12358255" y="4308764"/>
            <a:ext cx="1593272" cy="260542"/>
          </a:xfrm>
          <a:custGeom>
            <a:avLst/>
            <a:gdLst>
              <a:gd name="connsiteX0" fmla="*/ 0 w 1593272"/>
              <a:gd name="connsiteY0" fmla="*/ 0 h 260542"/>
              <a:gd name="connsiteX1" fmla="*/ 1163781 w 1593272"/>
              <a:gd name="connsiteY1" fmla="*/ 249381 h 260542"/>
              <a:gd name="connsiteX2" fmla="*/ 1593272 w 1593272"/>
              <a:gd name="connsiteY2" fmla="*/ 193963 h 260542"/>
            </a:gdLst>
            <a:ahLst/>
            <a:cxnLst>
              <a:cxn ang="0">
                <a:pos x="connsiteX0" y="connsiteY0"/>
              </a:cxn>
              <a:cxn ang="0">
                <a:pos x="connsiteX1" y="connsiteY1"/>
              </a:cxn>
              <a:cxn ang="0">
                <a:pos x="connsiteX2" y="connsiteY2"/>
              </a:cxn>
            </a:cxnLst>
            <a:rect l="l" t="t" r="r" b="b"/>
            <a:pathLst>
              <a:path w="1593272" h="260542">
                <a:moveTo>
                  <a:pt x="0" y="0"/>
                </a:moveTo>
                <a:cubicBezTo>
                  <a:pt x="449118" y="108527"/>
                  <a:pt x="898236" y="217054"/>
                  <a:pt x="1163781" y="249381"/>
                </a:cubicBezTo>
                <a:cubicBezTo>
                  <a:pt x="1429326" y="281708"/>
                  <a:pt x="1511299" y="237835"/>
                  <a:pt x="1593272" y="193963"/>
                </a:cubicBezTo>
              </a:path>
            </a:pathLst>
          </a:custGeom>
          <a:noFill/>
          <a:ln w="28575">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31" name="Picture 33" descr="Related imag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351063" y="3810135"/>
            <a:ext cx="1296815" cy="6484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022804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l-NL" dirty="0"/>
          </a:p>
        </p:txBody>
      </p:sp>
      <p:pic>
        <p:nvPicPr>
          <p:cNvPr id="2050" name="Picture 2" descr="Image result for web dashboar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72302" y="0"/>
            <a:ext cx="13020098" cy="94721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656629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Configure IFTTT recipe</a:t>
            </a:r>
            <a:endParaRPr lang="nl-NL" dirty="0"/>
          </a:p>
        </p:txBody>
      </p:sp>
      <p:pic>
        <p:nvPicPr>
          <p:cNvPr id="4" name="Snagit_PPT858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7771" y="1891536"/>
            <a:ext cx="14631668" cy="6995766"/>
          </a:xfrm>
          <a:prstGeom prst="rect">
            <a:avLst/>
          </a:prstGeom>
        </p:spPr>
      </p:pic>
      <p:pic>
        <p:nvPicPr>
          <p:cNvPr id="5" name="Snagit_PPT922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50587" y="2321026"/>
            <a:ext cx="14631668" cy="6995766"/>
          </a:xfrm>
          <a:prstGeom prst="rect">
            <a:avLst/>
          </a:prstGeom>
        </p:spPr>
      </p:pic>
      <p:pic>
        <p:nvPicPr>
          <p:cNvPr id="3" name="Snagit_PPT170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14409" y="2415574"/>
            <a:ext cx="13029359" cy="6229662"/>
          </a:xfrm>
          <a:prstGeom prst="rect">
            <a:avLst/>
          </a:prstGeom>
        </p:spPr>
      </p:pic>
    </p:spTree>
    <p:extLst>
      <p:ext uri="{BB962C8B-B14F-4D97-AF65-F5344CB8AC3E}">
        <p14:creationId xmlns:p14="http://schemas.microsoft.com/office/powerpoint/2010/main" val="3242716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Configure IFTTT recipe</a:t>
            </a:r>
            <a:endParaRPr lang="nl-NL" dirty="0"/>
          </a:p>
        </p:txBody>
      </p:sp>
      <p:pic>
        <p:nvPicPr>
          <p:cNvPr id="6" name="Snagit_PPTCFCB"/>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6666" y="1764547"/>
            <a:ext cx="8670458" cy="2405260"/>
          </a:xfrm>
          <a:prstGeom prst="rect">
            <a:avLst/>
          </a:prstGeom>
        </p:spPr>
      </p:pic>
      <p:pic>
        <p:nvPicPr>
          <p:cNvPr id="9" name="Snagit_PPTF9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47009" y="4169807"/>
            <a:ext cx="6309907" cy="4244708"/>
          </a:xfrm>
          <a:prstGeom prst="rect">
            <a:avLst/>
          </a:prstGeom>
        </p:spPr>
      </p:pic>
    </p:spTree>
    <p:extLst>
      <p:ext uri="{BB962C8B-B14F-4D97-AF65-F5344CB8AC3E}">
        <p14:creationId xmlns:p14="http://schemas.microsoft.com/office/powerpoint/2010/main" val="107448989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Configure IFTTT recipe</a:t>
            </a:r>
            <a:endParaRPr lang="nl-NL" dirty="0"/>
          </a:p>
        </p:txBody>
      </p:sp>
      <p:pic>
        <p:nvPicPr>
          <p:cNvPr id="8" name="Snagit_PPT12B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69689" y="851711"/>
            <a:ext cx="4397849" cy="7168494"/>
          </a:xfrm>
          <a:prstGeom prst="rect">
            <a:avLst/>
          </a:prstGeom>
        </p:spPr>
      </p:pic>
      <p:pic>
        <p:nvPicPr>
          <p:cNvPr id="3" name="Picture 2"/>
          <p:cNvPicPr>
            <a:picLocks noChangeAspect="1"/>
          </p:cNvPicPr>
          <p:nvPr/>
        </p:nvPicPr>
        <p:blipFill rotWithShape="1">
          <a:blip r:embed="rId3"/>
          <a:srcRect b="62020"/>
          <a:stretch/>
        </p:blipFill>
        <p:spPr>
          <a:xfrm>
            <a:off x="1113509" y="1631253"/>
            <a:ext cx="4106856" cy="3922066"/>
          </a:xfrm>
          <a:prstGeom prst="rect">
            <a:avLst/>
          </a:prstGeom>
        </p:spPr>
      </p:pic>
      <p:pic>
        <p:nvPicPr>
          <p:cNvPr id="6" name="Picture 5"/>
          <p:cNvPicPr>
            <a:picLocks noChangeAspect="1"/>
          </p:cNvPicPr>
          <p:nvPr/>
        </p:nvPicPr>
        <p:blipFill rotWithShape="1">
          <a:blip r:embed="rId3"/>
          <a:srcRect t="39068"/>
          <a:stretch/>
        </p:blipFill>
        <p:spPr>
          <a:xfrm>
            <a:off x="5991450" y="2798183"/>
            <a:ext cx="4307153" cy="6599247"/>
          </a:xfrm>
          <a:prstGeom prst="rect">
            <a:avLst/>
          </a:prstGeom>
        </p:spPr>
      </p:pic>
    </p:spTree>
    <p:extLst>
      <p:ext uri="{BB962C8B-B14F-4D97-AF65-F5344CB8AC3E}">
        <p14:creationId xmlns:p14="http://schemas.microsoft.com/office/powerpoint/2010/main" val="305450508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High Code approach</a:t>
            </a:r>
            <a:endParaRPr lang="nl-NL" dirty="0"/>
          </a:p>
        </p:txBody>
      </p:sp>
      <p:sp>
        <p:nvSpPr>
          <p:cNvPr id="3" name="Text Placeholder 2"/>
          <p:cNvSpPr>
            <a:spLocks noGrp="1"/>
          </p:cNvSpPr>
          <p:nvPr>
            <p:ph type="body" sz="quarter" idx="10"/>
          </p:nvPr>
        </p:nvSpPr>
        <p:spPr/>
        <p:txBody>
          <a:bodyPr/>
          <a:lstStyle/>
          <a:p>
            <a:endParaRPr lang="nl-NL"/>
          </a:p>
        </p:txBody>
      </p:sp>
      <p:pic>
        <p:nvPicPr>
          <p:cNvPr id="4" name="Picture 3"/>
          <p:cNvPicPr>
            <a:picLocks noChangeAspect="1"/>
          </p:cNvPicPr>
          <p:nvPr/>
        </p:nvPicPr>
        <p:blipFill>
          <a:blip r:embed="rId2"/>
          <a:stretch>
            <a:fillRect/>
          </a:stretch>
        </p:blipFill>
        <p:spPr>
          <a:xfrm>
            <a:off x="1108398" y="1654378"/>
            <a:ext cx="6873007" cy="7570268"/>
          </a:xfrm>
          <a:prstGeom prst="rect">
            <a:avLst/>
          </a:prstGeom>
        </p:spPr>
      </p:pic>
      <p:pic>
        <p:nvPicPr>
          <p:cNvPr id="5" name="Picture 4"/>
          <p:cNvPicPr>
            <a:picLocks noChangeAspect="1"/>
          </p:cNvPicPr>
          <p:nvPr/>
        </p:nvPicPr>
        <p:blipFill>
          <a:blip r:embed="rId3"/>
          <a:stretch>
            <a:fillRect/>
          </a:stretch>
        </p:blipFill>
        <p:spPr>
          <a:xfrm>
            <a:off x="7250929" y="1922233"/>
            <a:ext cx="8110991" cy="5988992"/>
          </a:xfrm>
          <a:prstGeom prst="rect">
            <a:avLst/>
          </a:prstGeom>
        </p:spPr>
      </p:pic>
      <p:cxnSp>
        <p:nvCxnSpPr>
          <p:cNvPr id="7" name="Straight Arrow Connector 6"/>
          <p:cNvCxnSpPr/>
          <p:nvPr/>
        </p:nvCxnSpPr>
        <p:spPr>
          <a:xfrm flipV="1">
            <a:off x="3618411" y="4219303"/>
            <a:ext cx="3683726" cy="45256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56525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7771" y="843460"/>
            <a:ext cx="14188206" cy="1346288"/>
          </a:xfrm>
        </p:spPr>
        <p:txBody>
          <a:bodyPr/>
          <a:lstStyle/>
          <a:p>
            <a:r>
              <a:rPr lang="en-US" dirty="0" smtClean="0"/>
              <a:t>High code (2) – produce message to Kafka</a:t>
            </a:r>
            <a:endParaRPr lang="nl-NL" dirty="0"/>
          </a:p>
        </p:txBody>
      </p:sp>
      <p:sp>
        <p:nvSpPr>
          <p:cNvPr id="3" name="Text Placeholder 2"/>
          <p:cNvSpPr>
            <a:spLocks noGrp="1"/>
          </p:cNvSpPr>
          <p:nvPr>
            <p:ph type="body" sz="quarter" idx="10"/>
          </p:nvPr>
        </p:nvSpPr>
        <p:spPr/>
        <p:txBody>
          <a:bodyPr/>
          <a:lstStyle/>
          <a:p>
            <a:endParaRPr lang="nl-NL"/>
          </a:p>
        </p:txBody>
      </p:sp>
      <p:pic>
        <p:nvPicPr>
          <p:cNvPr id="4" name="Picture 3"/>
          <p:cNvPicPr>
            <a:picLocks noChangeAspect="1"/>
          </p:cNvPicPr>
          <p:nvPr/>
        </p:nvPicPr>
        <p:blipFill>
          <a:blip r:embed="rId2"/>
          <a:stretch>
            <a:fillRect/>
          </a:stretch>
        </p:blipFill>
        <p:spPr>
          <a:xfrm>
            <a:off x="1072197" y="1987547"/>
            <a:ext cx="8110991" cy="5988992"/>
          </a:xfrm>
          <a:prstGeom prst="rect">
            <a:avLst/>
          </a:prstGeom>
        </p:spPr>
      </p:pic>
      <p:pic>
        <p:nvPicPr>
          <p:cNvPr id="5" name="Picture 4"/>
          <p:cNvPicPr>
            <a:picLocks noChangeAspect="1"/>
          </p:cNvPicPr>
          <p:nvPr/>
        </p:nvPicPr>
        <p:blipFill>
          <a:blip r:embed="rId3"/>
          <a:stretch>
            <a:fillRect/>
          </a:stretch>
        </p:blipFill>
        <p:spPr>
          <a:xfrm>
            <a:off x="7418591" y="2189748"/>
            <a:ext cx="9716575" cy="6454075"/>
          </a:xfrm>
          <a:prstGeom prst="rect">
            <a:avLst/>
          </a:prstGeom>
        </p:spPr>
      </p:pic>
    </p:spTree>
    <p:extLst>
      <p:ext uri="{BB962C8B-B14F-4D97-AF65-F5344CB8AC3E}">
        <p14:creationId xmlns:p14="http://schemas.microsoft.com/office/powerpoint/2010/main" val="4056710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12093004" y="7375529"/>
            <a:ext cx="1567578" cy="172690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nl-NL"/>
          </a:p>
        </p:txBody>
      </p:sp>
      <p:sp>
        <p:nvSpPr>
          <p:cNvPr id="11" name="Rounded Rectangle 10"/>
          <p:cNvSpPr/>
          <p:nvPr/>
        </p:nvSpPr>
        <p:spPr>
          <a:xfrm>
            <a:off x="9144000" y="6630424"/>
            <a:ext cx="3281568" cy="14902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4" name="Picture 28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23528" y="8254036"/>
            <a:ext cx="2400006" cy="1178891"/>
          </a:xfrm>
          <a:prstGeom prst="rect">
            <a:avLst/>
          </a:prstGeom>
        </p:spPr>
      </p:pic>
      <p:sp>
        <p:nvSpPr>
          <p:cNvPr id="2" name="Title 1"/>
          <p:cNvSpPr>
            <a:spLocks noGrp="1"/>
          </p:cNvSpPr>
          <p:nvPr>
            <p:ph type="title"/>
          </p:nvPr>
        </p:nvSpPr>
        <p:spPr/>
        <p:txBody>
          <a:bodyPr/>
          <a:lstStyle/>
          <a:p>
            <a:r>
              <a:rPr lang="en-US" dirty="0" smtClean="0"/>
              <a:t>The case at hand – step one and two</a:t>
            </a:r>
            <a:endParaRPr lang="nl-NL" dirty="0"/>
          </a:p>
        </p:txBody>
      </p:sp>
      <p:sp>
        <p:nvSpPr>
          <p:cNvPr id="4" name="Cloud 3"/>
          <p:cNvSpPr/>
          <p:nvPr/>
        </p:nvSpPr>
        <p:spPr>
          <a:xfrm>
            <a:off x="5045176" y="2324466"/>
            <a:ext cx="2681024" cy="1410781"/>
          </a:xfrm>
          <a:prstGeom prst="cloud">
            <a:avLst/>
          </a:prstGeom>
          <a:solidFill>
            <a:schemeClr val="bg2">
              <a:lumMod val="95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pic>
        <p:nvPicPr>
          <p:cNvPr id="5" name="Picture 2" descr="https://g.twimg.com/Twitter_logo_blue.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479922" y="2441316"/>
            <a:ext cx="1289850" cy="1049505"/>
          </a:xfrm>
          <a:prstGeom prst="rect">
            <a:avLst/>
          </a:prstGeom>
          <a:noFill/>
          <a:extLst>
            <a:ext uri="{909E8E84-426E-40DD-AFC4-6F175D3DCCD1}">
              <a14:hiddenFill xmlns:a14="http://schemas.microsoft.com/office/drawing/2010/main">
                <a:solidFill>
                  <a:srgbClr val="FFFFFF"/>
                </a:solidFill>
              </a14:hiddenFill>
            </a:ext>
          </a:extLst>
        </p:spPr>
      </p:pic>
      <p:sp>
        <p:nvSpPr>
          <p:cNvPr id="7" name="Rounded Rectangle 6"/>
          <p:cNvSpPr/>
          <p:nvPr/>
        </p:nvSpPr>
        <p:spPr>
          <a:xfrm>
            <a:off x="2700873" y="5571450"/>
            <a:ext cx="2717074" cy="1331441"/>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Client</a:t>
            </a:r>
          </a:p>
        </p:txBody>
      </p:sp>
      <p:sp>
        <p:nvSpPr>
          <p:cNvPr id="8" name="Rounded Rectangle 7"/>
          <p:cNvSpPr/>
          <p:nvPr/>
        </p:nvSpPr>
        <p:spPr>
          <a:xfrm>
            <a:off x="3668614" y="6522647"/>
            <a:ext cx="2717074" cy="1331441"/>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Client</a:t>
            </a:r>
          </a:p>
        </p:txBody>
      </p:sp>
      <p:pic>
        <p:nvPicPr>
          <p:cNvPr id="9" name="Picture 2" descr="Image result for logo html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29209" y="7478493"/>
            <a:ext cx="1079783" cy="1079783"/>
          </a:xfrm>
          <a:prstGeom prst="rect">
            <a:avLst/>
          </a:prstGeom>
          <a:noFill/>
          <a:extLst>
            <a:ext uri="{909E8E84-426E-40DD-AFC4-6F175D3DCCD1}">
              <a14:hiddenFill xmlns:a14="http://schemas.microsoft.com/office/drawing/2010/main">
                <a:solidFill>
                  <a:srgbClr val="FFFFFF"/>
                </a:solidFill>
              </a14:hiddenFill>
            </a:ext>
          </a:extLst>
        </p:spPr>
      </p:pic>
      <p:sp>
        <p:nvSpPr>
          <p:cNvPr id="10" name="Rounded Rectangle 9"/>
          <p:cNvSpPr/>
          <p:nvPr/>
        </p:nvSpPr>
        <p:spPr>
          <a:xfrm>
            <a:off x="4059410" y="7743000"/>
            <a:ext cx="1208186" cy="75527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Client</a:t>
            </a:r>
          </a:p>
        </p:txBody>
      </p:sp>
      <p:sp>
        <p:nvSpPr>
          <p:cNvPr id="12" name="Rounded Rectangle 11"/>
          <p:cNvSpPr/>
          <p:nvPr/>
        </p:nvSpPr>
        <p:spPr>
          <a:xfrm>
            <a:off x="4986810" y="8202865"/>
            <a:ext cx="1208186" cy="75527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Client</a:t>
            </a:r>
          </a:p>
        </p:txBody>
      </p:sp>
      <p:sp>
        <p:nvSpPr>
          <p:cNvPr id="13" name="Right Arrow 12"/>
          <p:cNvSpPr/>
          <p:nvPr/>
        </p:nvSpPr>
        <p:spPr>
          <a:xfrm>
            <a:off x="938287" y="1888463"/>
            <a:ext cx="3837341" cy="2384697"/>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t>Tweets on #oow17 #</a:t>
            </a:r>
            <a:r>
              <a:rPr lang="en-US" dirty="0" err="1" smtClean="0"/>
              <a:t>javaone</a:t>
            </a:r>
            <a:r>
              <a:rPr lang="en-US" dirty="0" smtClean="0"/>
              <a:t> #</a:t>
            </a:r>
            <a:r>
              <a:rPr lang="en-US" dirty="0" err="1" smtClean="0"/>
              <a:t>oraclecode</a:t>
            </a:r>
            <a:endParaRPr lang="nl-NL" dirty="0"/>
          </a:p>
        </p:txBody>
      </p:sp>
      <p:pic>
        <p:nvPicPr>
          <p:cNvPr id="15" name="Picture 28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362107" y="7837548"/>
            <a:ext cx="542365" cy="381858"/>
          </a:xfrm>
          <a:prstGeom prst="rect">
            <a:avLst/>
          </a:prstGeom>
        </p:spPr>
      </p:pic>
      <p:pic>
        <p:nvPicPr>
          <p:cNvPr id="16" name="Picture 28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771522" y="6896627"/>
            <a:ext cx="826443" cy="581866"/>
          </a:xfrm>
          <a:prstGeom prst="rect">
            <a:avLst/>
          </a:prstGeom>
        </p:spPr>
      </p:pic>
      <p:pic>
        <p:nvPicPr>
          <p:cNvPr id="17" name="Picture 28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843498" y="5723850"/>
            <a:ext cx="826443" cy="581866"/>
          </a:xfrm>
          <a:prstGeom prst="rect">
            <a:avLst/>
          </a:prstGeom>
        </p:spPr>
      </p:pic>
      <p:sp>
        <p:nvSpPr>
          <p:cNvPr id="18" name="Rectangle 17"/>
          <p:cNvSpPr/>
          <p:nvPr/>
        </p:nvSpPr>
        <p:spPr>
          <a:xfrm>
            <a:off x="6576836" y="4611274"/>
            <a:ext cx="2097069" cy="2019150"/>
          </a:xfrm>
          <a:prstGeom prst="rect">
            <a:avLst/>
          </a:prstGeom>
          <a:solidFill>
            <a:schemeClr val="accent3">
              <a:lumMod val="20000"/>
              <a:lumOff val="8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Show live tweet feed for conferences</a:t>
            </a:r>
            <a:endParaRPr lang="nl-NL" dirty="0"/>
          </a:p>
        </p:txBody>
      </p:sp>
      <p:sp>
        <p:nvSpPr>
          <p:cNvPr id="22" name="Rounded Rectangle 21"/>
          <p:cNvSpPr/>
          <p:nvPr/>
        </p:nvSpPr>
        <p:spPr>
          <a:xfrm>
            <a:off x="10151931" y="2715491"/>
            <a:ext cx="3708876" cy="2330872"/>
          </a:xfrm>
          <a:prstGeom prst="round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dirty="0">
              <a:solidFill>
                <a:schemeClr val="tx2"/>
              </a:solidFill>
            </a:endParaRPr>
          </a:p>
        </p:txBody>
      </p:sp>
      <p:pic>
        <p:nvPicPr>
          <p:cNvPr id="23" name="Picture 2" descr="Image result for logo kafka"/>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1718242" y="2778324"/>
            <a:ext cx="1820487" cy="956923"/>
          </a:xfrm>
          <a:prstGeom prst="rect">
            <a:avLst/>
          </a:prstGeom>
          <a:noFill/>
          <a:extLst>
            <a:ext uri="{909E8E84-426E-40DD-AFC4-6F175D3DCCD1}">
              <a14:hiddenFill xmlns:a14="http://schemas.microsoft.com/office/drawing/2010/main">
                <a:solidFill>
                  <a:srgbClr val="FFFFFF"/>
                </a:solidFill>
              </a14:hiddenFill>
            </a:ext>
          </a:extLst>
        </p:spPr>
      </p:pic>
      <p:sp>
        <p:nvSpPr>
          <p:cNvPr id="24" name="Lightning Bolt 23"/>
          <p:cNvSpPr/>
          <p:nvPr/>
        </p:nvSpPr>
        <p:spPr>
          <a:xfrm>
            <a:off x="10474777" y="3549229"/>
            <a:ext cx="419861" cy="544476"/>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ounded Rectangle 25"/>
          <p:cNvSpPr/>
          <p:nvPr/>
        </p:nvSpPr>
        <p:spPr>
          <a:xfrm>
            <a:off x="11010915" y="3886887"/>
            <a:ext cx="1414653" cy="8790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Tweets</a:t>
            </a:r>
          </a:p>
          <a:p>
            <a:pPr algn="ctr"/>
            <a:r>
              <a:rPr lang="en-US" dirty="0" smtClean="0"/>
              <a:t>Topic</a:t>
            </a:r>
            <a:endParaRPr lang="nl-NL" dirty="0"/>
          </a:p>
        </p:txBody>
      </p:sp>
      <p:sp>
        <p:nvSpPr>
          <p:cNvPr id="3" name="Freeform 2"/>
          <p:cNvSpPr/>
          <p:nvPr/>
        </p:nvSpPr>
        <p:spPr>
          <a:xfrm>
            <a:off x="6774873" y="2203566"/>
            <a:ext cx="4253345" cy="2009729"/>
          </a:xfrm>
          <a:custGeom>
            <a:avLst/>
            <a:gdLst>
              <a:gd name="connsiteX0" fmla="*/ 0 w 4253345"/>
              <a:gd name="connsiteY0" fmla="*/ 816725 h 2009729"/>
              <a:gd name="connsiteX1" fmla="*/ 1856509 w 4253345"/>
              <a:gd name="connsiteY1" fmla="*/ 27016 h 2009729"/>
              <a:gd name="connsiteX2" fmla="*/ 2854036 w 4253345"/>
              <a:gd name="connsiteY2" fmla="*/ 1689561 h 2009729"/>
              <a:gd name="connsiteX3" fmla="*/ 4253345 w 4253345"/>
              <a:gd name="connsiteY3" fmla="*/ 2008216 h 2009729"/>
            </a:gdLst>
            <a:ahLst/>
            <a:cxnLst>
              <a:cxn ang="0">
                <a:pos x="connsiteX0" y="connsiteY0"/>
              </a:cxn>
              <a:cxn ang="0">
                <a:pos x="connsiteX1" y="connsiteY1"/>
              </a:cxn>
              <a:cxn ang="0">
                <a:pos x="connsiteX2" y="connsiteY2"/>
              </a:cxn>
              <a:cxn ang="0">
                <a:pos x="connsiteX3" y="connsiteY3"/>
              </a:cxn>
            </a:cxnLst>
            <a:rect l="l" t="t" r="r" b="b"/>
            <a:pathLst>
              <a:path w="4253345" h="2009729">
                <a:moveTo>
                  <a:pt x="0" y="816725"/>
                </a:moveTo>
                <a:cubicBezTo>
                  <a:pt x="690418" y="349134"/>
                  <a:pt x="1380836" y="-118457"/>
                  <a:pt x="1856509" y="27016"/>
                </a:cubicBezTo>
                <a:cubicBezTo>
                  <a:pt x="2332182" y="172489"/>
                  <a:pt x="2454563" y="1359361"/>
                  <a:pt x="2854036" y="1689561"/>
                </a:cubicBezTo>
                <a:cubicBezTo>
                  <a:pt x="3253509" y="2019761"/>
                  <a:pt x="3753427" y="2013988"/>
                  <a:pt x="4253345" y="2008216"/>
                </a:cubicBezTo>
              </a:path>
            </a:pathLst>
          </a:custGeom>
          <a:noFill/>
          <a:ln w="28575">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25" name="Picture 33" descr="Related imag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434183" y="6569326"/>
            <a:ext cx="2918300" cy="1459151"/>
          </a:xfrm>
          <a:prstGeom prst="rect">
            <a:avLst/>
          </a:prstGeom>
          <a:noFill/>
          <a:extLst>
            <a:ext uri="{909E8E84-426E-40DD-AFC4-6F175D3DCCD1}">
              <a14:hiddenFill xmlns:a14="http://schemas.microsoft.com/office/drawing/2010/main">
                <a:solidFill>
                  <a:srgbClr val="FFFFFF"/>
                </a:solidFill>
              </a14:hiddenFill>
            </a:ext>
          </a:extLst>
        </p:spPr>
      </p:pic>
      <p:sp>
        <p:nvSpPr>
          <p:cNvPr id="20" name="Freeform 19"/>
          <p:cNvSpPr/>
          <p:nvPr/>
        </p:nvSpPr>
        <p:spPr>
          <a:xfrm>
            <a:off x="10778836" y="4752109"/>
            <a:ext cx="1041809" cy="1884218"/>
          </a:xfrm>
          <a:custGeom>
            <a:avLst/>
            <a:gdLst>
              <a:gd name="connsiteX0" fmla="*/ 969819 w 1041809"/>
              <a:gd name="connsiteY0" fmla="*/ 0 h 1884218"/>
              <a:gd name="connsiteX1" fmla="*/ 969819 w 1041809"/>
              <a:gd name="connsiteY1" fmla="*/ 748146 h 1884218"/>
              <a:gd name="connsiteX2" fmla="*/ 221673 w 1041809"/>
              <a:gd name="connsiteY2" fmla="*/ 1094509 h 1884218"/>
              <a:gd name="connsiteX3" fmla="*/ 0 w 1041809"/>
              <a:gd name="connsiteY3" fmla="*/ 1884218 h 1884218"/>
            </a:gdLst>
            <a:ahLst/>
            <a:cxnLst>
              <a:cxn ang="0">
                <a:pos x="connsiteX0" y="connsiteY0"/>
              </a:cxn>
              <a:cxn ang="0">
                <a:pos x="connsiteX1" y="connsiteY1"/>
              </a:cxn>
              <a:cxn ang="0">
                <a:pos x="connsiteX2" y="connsiteY2"/>
              </a:cxn>
              <a:cxn ang="0">
                <a:pos x="connsiteX3" y="connsiteY3"/>
              </a:cxn>
            </a:cxnLst>
            <a:rect l="l" t="t" r="r" b="b"/>
            <a:pathLst>
              <a:path w="1041809" h="1884218">
                <a:moveTo>
                  <a:pt x="969819" y="0"/>
                </a:moveTo>
                <a:cubicBezTo>
                  <a:pt x="1032164" y="282864"/>
                  <a:pt x="1094510" y="565728"/>
                  <a:pt x="969819" y="748146"/>
                </a:cubicBezTo>
                <a:cubicBezTo>
                  <a:pt x="845128" y="930564"/>
                  <a:pt x="383309" y="905164"/>
                  <a:pt x="221673" y="1094509"/>
                </a:cubicBezTo>
                <a:cubicBezTo>
                  <a:pt x="60037" y="1283854"/>
                  <a:pt x="30018" y="1584036"/>
                  <a:pt x="0" y="1884218"/>
                </a:cubicBezTo>
              </a:path>
            </a:pathLst>
          </a:custGeom>
          <a:noFill/>
          <a:ln w="28575">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7" name="Lightning Bolt 26"/>
          <p:cNvSpPr/>
          <p:nvPr/>
        </p:nvSpPr>
        <p:spPr>
          <a:xfrm>
            <a:off x="10909099" y="5997990"/>
            <a:ext cx="419861" cy="544476"/>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Arrow Connector 27"/>
          <p:cNvCxnSpPr>
            <a:stCxn id="12" idx="3"/>
          </p:cNvCxnSpPr>
          <p:nvPr/>
        </p:nvCxnSpPr>
        <p:spPr>
          <a:xfrm flipV="1">
            <a:off x="6194996" y="7854088"/>
            <a:ext cx="2949004" cy="726412"/>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30" name="Straight Arrow Connector 29"/>
          <p:cNvCxnSpPr>
            <a:stCxn id="10" idx="3"/>
          </p:cNvCxnSpPr>
          <p:nvPr/>
        </p:nvCxnSpPr>
        <p:spPr>
          <a:xfrm flipV="1">
            <a:off x="5267596" y="7620000"/>
            <a:ext cx="3876404" cy="500635"/>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32" name="Straight Arrow Connector 31"/>
          <p:cNvCxnSpPr>
            <a:stCxn id="8" idx="3"/>
            <a:endCxn id="11" idx="1"/>
          </p:cNvCxnSpPr>
          <p:nvPr/>
        </p:nvCxnSpPr>
        <p:spPr>
          <a:xfrm>
            <a:off x="6385688" y="7188368"/>
            <a:ext cx="2758312" cy="187162"/>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34" name="Straight Arrow Connector 33"/>
          <p:cNvCxnSpPr>
            <a:stCxn id="7" idx="3"/>
          </p:cNvCxnSpPr>
          <p:nvPr/>
        </p:nvCxnSpPr>
        <p:spPr>
          <a:xfrm>
            <a:off x="5417947" y="6237171"/>
            <a:ext cx="3726053" cy="870211"/>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pic>
        <p:nvPicPr>
          <p:cNvPr id="35" name="Picture 2" descr="Image result for logo html5"/>
          <p:cNvPicPr>
            <a:picLocks noChangeAspect="1" noChangeArrowheads="1"/>
          </p:cNvPicPr>
          <p:nvPr/>
        </p:nvPicPr>
        <p:blipFill>
          <a:blip r:embed="rId9" cstate="print">
            <a:extLst>
              <a:ext uri="{BEBA8EAE-BF5A-486C-A8C5-ECC9F3942E4B}">
                <a14:imgProps xmlns:a14="http://schemas.microsoft.com/office/drawing/2010/main">
                  <a14:imgLayer r:embed="rId10">
                    <a14:imgEffect>
                      <a14:saturation sat="33000"/>
                    </a14:imgEffect>
                  </a14:imgLayer>
                </a14:imgProps>
              </a:ext>
              <a:ext uri="{28A0092B-C50C-407E-A947-70E740481C1C}">
                <a14:useLocalDpi xmlns:a14="http://schemas.microsoft.com/office/drawing/2010/main" val="0"/>
              </a:ext>
            </a:extLst>
          </a:blip>
          <a:srcRect/>
          <a:stretch>
            <a:fillRect/>
          </a:stretch>
        </p:blipFill>
        <p:spPr bwMode="auto">
          <a:xfrm>
            <a:off x="12425568" y="7763698"/>
            <a:ext cx="1079783" cy="10797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426431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Kafka consumer in node</a:t>
            </a:r>
            <a:br>
              <a:rPr lang="en-US" dirty="0" smtClean="0"/>
            </a:br>
            <a:r>
              <a:rPr lang="en-US" dirty="0" smtClean="0"/>
              <a:t>get events pushed into application</a:t>
            </a:r>
            <a:endParaRPr lang="nl-NL" dirty="0"/>
          </a:p>
        </p:txBody>
      </p:sp>
      <p:pic>
        <p:nvPicPr>
          <p:cNvPr id="3" name="Snagit_PPT1DF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6228" y="2189748"/>
            <a:ext cx="10115953" cy="7212386"/>
          </a:xfrm>
          <a:prstGeom prst="rect">
            <a:avLst/>
          </a:prstGeom>
        </p:spPr>
      </p:pic>
      <p:pic>
        <p:nvPicPr>
          <p:cNvPr id="4" name="Picture 3"/>
          <p:cNvPicPr>
            <a:picLocks noChangeAspect="1"/>
          </p:cNvPicPr>
          <p:nvPr/>
        </p:nvPicPr>
        <p:blipFill>
          <a:blip r:embed="rId3"/>
          <a:stretch>
            <a:fillRect/>
          </a:stretch>
        </p:blipFill>
        <p:spPr>
          <a:xfrm>
            <a:off x="10191005" y="2721322"/>
            <a:ext cx="6890055" cy="2155478"/>
          </a:xfrm>
          <a:prstGeom prst="rect">
            <a:avLst/>
          </a:prstGeom>
        </p:spPr>
      </p:pic>
    </p:spTree>
    <p:extLst>
      <p:ext uri="{BB962C8B-B14F-4D97-AF65-F5344CB8AC3E}">
        <p14:creationId xmlns:p14="http://schemas.microsoft.com/office/powerpoint/2010/main" val="301219117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12093004" y="7375529"/>
            <a:ext cx="1567578" cy="172690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nl-NL"/>
          </a:p>
        </p:txBody>
      </p:sp>
      <p:sp>
        <p:nvSpPr>
          <p:cNvPr id="11" name="Rounded Rectangle 10"/>
          <p:cNvSpPr/>
          <p:nvPr/>
        </p:nvSpPr>
        <p:spPr>
          <a:xfrm>
            <a:off x="9144000" y="6630424"/>
            <a:ext cx="3281568" cy="14902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4" name="Picture 28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23528" y="8254036"/>
            <a:ext cx="2400006" cy="1178891"/>
          </a:xfrm>
          <a:prstGeom prst="rect">
            <a:avLst/>
          </a:prstGeom>
        </p:spPr>
      </p:pic>
      <p:sp>
        <p:nvSpPr>
          <p:cNvPr id="2" name="Title 1"/>
          <p:cNvSpPr>
            <a:spLocks noGrp="1"/>
          </p:cNvSpPr>
          <p:nvPr>
            <p:ph type="title"/>
          </p:nvPr>
        </p:nvSpPr>
        <p:spPr/>
        <p:txBody>
          <a:bodyPr/>
          <a:lstStyle/>
          <a:p>
            <a:r>
              <a:rPr lang="en-US" dirty="0" smtClean="0"/>
              <a:t>The case at hand</a:t>
            </a:r>
            <a:br>
              <a:rPr lang="en-US" dirty="0" smtClean="0"/>
            </a:br>
            <a:r>
              <a:rPr lang="en-US" dirty="0" smtClean="0"/>
              <a:t>Server sent events for push back</a:t>
            </a:r>
            <a:endParaRPr lang="nl-NL" dirty="0"/>
          </a:p>
        </p:txBody>
      </p:sp>
      <p:sp>
        <p:nvSpPr>
          <p:cNvPr id="4" name="Cloud 3"/>
          <p:cNvSpPr/>
          <p:nvPr/>
        </p:nvSpPr>
        <p:spPr>
          <a:xfrm>
            <a:off x="5045176" y="2324466"/>
            <a:ext cx="2681024" cy="1410781"/>
          </a:xfrm>
          <a:prstGeom prst="cloud">
            <a:avLst/>
          </a:prstGeom>
          <a:solidFill>
            <a:schemeClr val="bg2">
              <a:lumMod val="95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pic>
        <p:nvPicPr>
          <p:cNvPr id="5" name="Picture 2" descr="https://g.twimg.com/Twitter_logo_blue.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479922" y="2441316"/>
            <a:ext cx="1289850" cy="1049505"/>
          </a:xfrm>
          <a:prstGeom prst="rect">
            <a:avLst/>
          </a:prstGeom>
          <a:noFill/>
          <a:extLst>
            <a:ext uri="{909E8E84-426E-40DD-AFC4-6F175D3DCCD1}">
              <a14:hiddenFill xmlns:a14="http://schemas.microsoft.com/office/drawing/2010/main">
                <a:solidFill>
                  <a:srgbClr val="FFFFFF"/>
                </a:solidFill>
              </a14:hiddenFill>
            </a:ext>
          </a:extLst>
        </p:spPr>
      </p:pic>
      <p:sp>
        <p:nvSpPr>
          <p:cNvPr id="7" name="Rounded Rectangle 6"/>
          <p:cNvSpPr/>
          <p:nvPr/>
        </p:nvSpPr>
        <p:spPr>
          <a:xfrm>
            <a:off x="2700873" y="5571450"/>
            <a:ext cx="2717074" cy="1331441"/>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Client</a:t>
            </a:r>
          </a:p>
        </p:txBody>
      </p:sp>
      <p:sp>
        <p:nvSpPr>
          <p:cNvPr id="8" name="Rounded Rectangle 7"/>
          <p:cNvSpPr/>
          <p:nvPr/>
        </p:nvSpPr>
        <p:spPr>
          <a:xfrm>
            <a:off x="3668614" y="6522647"/>
            <a:ext cx="2717074" cy="1331441"/>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Client</a:t>
            </a:r>
          </a:p>
        </p:txBody>
      </p:sp>
      <p:pic>
        <p:nvPicPr>
          <p:cNvPr id="9" name="Picture 2" descr="Image result for logo html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29209" y="7478493"/>
            <a:ext cx="1079783" cy="1079783"/>
          </a:xfrm>
          <a:prstGeom prst="rect">
            <a:avLst/>
          </a:prstGeom>
          <a:noFill/>
          <a:extLst>
            <a:ext uri="{909E8E84-426E-40DD-AFC4-6F175D3DCCD1}">
              <a14:hiddenFill xmlns:a14="http://schemas.microsoft.com/office/drawing/2010/main">
                <a:solidFill>
                  <a:srgbClr val="FFFFFF"/>
                </a:solidFill>
              </a14:hiddenFill>
            </a:ext>
          </a:extLst>
        </p:spPr>
      </p:pic>
      <p:sp>
        <p:nvSpPr>
          <p:cNvPr id="10" name="Rounded Rectangle 9"/>
          <p:cNvSpPr/>
          <p:nvPr/>
        </p:nvSpPr>
        <p:spPr>
          <a:xfrm>
            <a:off x="4059410" y="7743000"/>
            <a:ext cx="1208186" cy="75527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Client</a:t>
            </a:r>
          </a:p>
        </p:txBody>
      </p:sp>
      <p:sp>
        <p:nvSpPr>
          <p:cNvPr id="12" name="Rounded Rectangle 11"/>
          <p:cNvSpPr/>
          <p:nvPr/>
        </p:nvSpPr>
        <p:spPr>
          <a:xfrm>
            <a:off x="4986810" y="8202865"/>
            <a:ext cx="1208186" cy="75527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Client</a:t>
            </a:r>
          </a:p>
        </p:txBody>
      </p:sp>
      <p:sp>
        <p:nvSpPr>
          <p:cNvPr id="13" name="Right Arrow 12"/>
          <p:cNvSpPr/>
          <p:nvPr/>
        </p:nvSpPr>
        <p:spPr>
          <a:xfrm>
            <a:off x="938287" y="1888463"/>
            <a:ext cx="3837341" cy="2384697"/>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t>Tweets on #oow17 #</a:t>
            </a:r>
            <a:r>
              <a:rPr lang="en-US" dirty="0" err="1" smtClean="0"/>
              <a:t>javaone</a:t>
            </a:r>
            <a:r>
              <a:rPr lang="en-US" dirty="0" smtClean="0"/>
              <a:t> #</a:t>
            </a:r>
            <a:r>
              <a:rPr lang="en-US" dirty="0" err="1" smtClean="0"/>
              <a:t>oraclecode</a:t>
            </a:r>
            <a:endParaRPr lang="nl-NL" dirty="0"/>
          </a:p>
        </p:txBody>
      </p:sp>
      <p:pic>
        <p:nvPicPr>
          <p:cNvPr id="15" name="Picture 28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362107" y="7837548"/>
            <a:ext cx="542365" cy="381858"/>
          </a:xfrm>
          <a:prstGeom prst="rect">
            <a:avLst/>
          </a:prstGeom>
        </p:spPr>
      </p:pic>
      <p:pic>
        <p:nvPicPr>
          <p:cNvPr id="16" name="Picture 28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771522" y="6896627"/>
            <a:ext cx="826443" cy="581866"/>
          </a:xfrm>
          <a:prstGeom prst="rect">
            <a:avLst/>
          </a:prstGeom>
        </p:spPr>
      </p:pic>
      <p:pic>
        <p:nvPicPr>
          <p:cNvPr id="17" name="Picture 28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843498" y="5723850"/>
            <a:ext cx="826443" cy="581866"/>
          </a:xfrm>
          <a:prstGeom prst="rect">
            <a:avLst/>
          </a:prstGeom>
        </p:spPr>
      </p:pic>
      <p:sp>
        <p:nvSpPr>
          <p:cNvPr id="18" name="Rectangle 17"/>
          <p:cNvSpPr/>
          <p:nvPr/>
        </p:nvSpPr>
        <p:spPr>
          <a:xfrm>
            <a:off x="6576836" y="4611274"/>
            <a:ext cx="2097069" cy="2019150"/>
          </a:xfrm>
          <a:prstGeom prst="rect">
            <a:avLst/>
          </a:prstGeom>
          <a:solidFill>
            <a:schemeClr val="accent3">
              <a:lumMod val="20000"/>
              <a:lumOff val="8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Show live tweet feed for conferences</a:t>
            </a:r>
            <a:endParaRPr lang="nl-NL" dirty="0"/>
          </a:p>
        </p:txBody>
      </p:sp>
      <p:sp>
        <p:nvSpPr>
          <p:cNvPr id="22" name="Rounded Rectangle 21"/>
          <p:cNvSpPr/>
          <p:nvPr/>
        </p:nvSpPr>
        <p:spPr>
          <a:xfrm>
            <a:off x="10151931" y="2715491"/>
            <a:ext cx="3708876" cy="2330872"/>
          </a:xfrm>
          <a:prstGeom prst="round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dirty="0">
              <a:solidFill>
                <a:schemeClr val="tx2"/>
              </a:solidFill>
            </a:endParaRPr>
          </a:p>
        </p:txBody>
      </p:sp>
      <p:pic>
        <p:nvPicPr>
          <p:cNvPr id="23" name="Picture 2" descr="Image result for logo kafka"/>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1718242" y="2778324"/>
            <a:ext cx="1820487" cy="956923"/>
          </a:xfrm>
          <a:prstGeom prst="rect">
            <a:avLst/>
          </a:prstGeom>
          <a:noFill/>
          <a:extLst>
            <a:ext uri="{909E8E84-426E-40DD-AFC4-6F175D3DCCD1}">
              <a14:hiddenFill xmlns:a14="http://schemas.microsoft.com/office/drawing/2010/main">
                <a:solidFill>
                  <a:srgbClr val="FFFFFF"/>
                </a:solidFill>
              </a14:hiddenFill>
            </a:ext>
          </a:extLst>
        </p:spPr>
      </p:pic>
      <p:sp>
        <p:nvSpPr>
          <p:cNvPr id="24" name="Lightning Bolt 23"/>
          <p:cNvSpPr/>
          <p:nvPr/>
        </p:nvSpPr>
        <p:spPr>
          <a:xfrm>
            <a:off x="10474777" y="3549229"/>
            <a:ext cx="419861" cy="544476"/>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ounded Rectangle 25"/>
          <p:cNvSpPr/>
          <p:nvPr/>
        </p:nvSpPr>
        <p:spPr>
          <a:xfrm>
            <a:off x="11010915" y="3886887"/>
            <a:ext cx="1414653" cy="8790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Tweets</a:t>
            </a:r>
          </a:p>
          <a:p>
            <a:pPr algn="ctr"/>
            <a:r>
              <a:rPr lang="en-US" dirty="0" smtClean="0"/>
              <a:t>Topic</a:t>
            </a:r>
            <a:endParaRPr lang="nl-NL" dirty="0"/>
          </a:p>
        </p:txBody>
      </p:sp>
      <p:sp>
        <p:nvSpPr>
          <p:cNvPr id="3" name="Freeform 2"/>
          <p:cNvSpPr/>
          <p:nvPr/>
        </p:nvSpPr>
        <p:spPr>
          <a:xfrm>
            <a:off x="6774873" y="2203566"/>
            <a:ext cx="4253345" cy="2009729"/>
          </a:xfrm>
          <a:custGeom>
            <a:avLst/>
            <a:gdLst>
              <a:gd name="connsiteX0" fmla="*/ 0 w 4253345"/>
              <a:gd name="connsiteY0" fmla="*/ 816725 h 2009729"/>
              <a:gd name="connsiteX1" fmla="*/ 1856509 w 4253345"/>
              <a:gd name="connsiteY1" fmla="*/ 27016 h 2009729"/>
              <a:gd name="connsiteX2" fmla="*/ 2854036 w 4253345"/>
              <a:gd name="connsiteY2" fmla="*/ 1689561 h 2009729"/>
              <a:gd name="connsiteX3" fmla="*/ 4253345 w 4253345"/>
              <a:gd name="connsiteY3" fmla="*/ 2008216 h 2009729"/>
            </a:gdLst>
            <a:ahLst/>
            <a:cxnLst>
              <a:cxn ang="0">
                <a:pos x="connsiteX0" y="connsiteY0"/>
              </a:cxn>
              <a:cxn ang="0">
                <a:pos x="connsiteX1" y="connsiteY1"/>
              </a:cxn>
              <a:cxn ang="0">
                <a:pos x="connsiteX2" y="connsiteY2"/>
              </a:cxn>
              <a:cxn ang="0">
                <a:pos x="connsiteX3" y="connsiteY3"/>
              </a:cxn>
            </a:cxnLst>
            <a:rect l="l" t="t" r="r" b="b"/>
            <a:pathLst>
              <a:path w="4253345" h="2009729">
                <a:moveTo>
                  <a:pt x="0" y="816725"/>
                </a:moveTo>
                <a:cubicBezTo>
                  <a:pt x="690418" y="349134"/>
                  <a:pt x="1380836" y="-118457"/>
                  <a:pt x="1856509" y="27016"/>
                </a:cubicBezTo>
                <a:cubicBezTo>
                  <a:pt x="2332182" y="172489"/>
                  <a:pt x="2454563" y="1359361"/>
                  <a:pt x="2854036" y="1689561"/>
                </a:cubicBezTo>
                <a:cubicBezTo>
                  <a:pt x="3253509" y="2019761"/>
                  <a:pt x="3753427" y="2013988"/>
                  <a:pt x="4253345" y="2008216"/>
                </a:cubicBezTo>
              </a:path>
            </a:pathLst>
          </a:custGeom>
          <a:noFill/>
          <a:ln w="28575">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25" name="Picture 33" descr="Related imag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434183" y="6569326"/>
            <a:ext cx="2918300" cy="1459151"/>
          </a:xfrm>
          <a:prstGeom prst="rect">
            <a:avLst/>
          </a:prstGeom>
          <a:noFill/>
          <a:extLst>
            <a:ext uri="{909E8E84-426E-40DD-AFC4-6F175D3DCCD1}">
              <a14:hiddenFill xmlns:a14="http://schemas.microsoft.com/office/drawing/2010/main">
                <a:solidFill>
                  <a:srgbClr val="FFFFFF"/>
                </a:solidFill>
              </a14:hiddenFill>
            </a:ext>
          </a:extLst>
        </p:spPr>
      </p:pic>
      <p:sp>
        <p:nvSpPr>
          <p:cNvPr id="20" name="Freeform 19"/>
          <p:cNvSpPr/>
          <p:nvPr/>
        </p:nvSpPr>
        <p:spPr>
          <a:xfrm>
            <a:off x="10778836" y="4752109"/>
            <a:ext cx="1041809" cy="1884218"/>
          </a:xfrm>
          <a:custGeom>
            <a:avLst/>
            <a:gdLst>
              <a:gd name="connsiteX0" fmla="*/ 969819 w 1041809"/>
              <a:gd name="connsiteY0" fmla="*/ 0 h 1884218"/>
              <a:gd name="connsiteX1" fmla="*/ 969819 w 1041809"/>
              <a:gd name="connsiteY1" fmla="*/ 748146 h 1884218"/>
              <a:gd name="connsiteX2" fmla="*/ 221673 w 1041809"/>
              <a:gd name="connsiteY2" fmla="*/ 1094509 h 1884218"/>
              <a:gd name="connsiteX3" fmla="*/ 0 w 1041809"/>
              <a:gd name="connsiteY3" fmla="*/ 1884218 h 1884218"/>
            </a:gdLst>
            <a:ahLst/>
            <a:cxnLst>
              <a:cxn ang="0">
                <a:pos x="connsiteX0" y="connsiteY0"/>
              </a:cxn>
              <a:cxn ang="0">
                <a:pos x="connsiteX1" y="connsiteY1"/>
              </a:cxn>
              <a:cxn ang="0">
                <a:pos x="connsiteX2" y="connsiteY2"/>
              </a:cxn>
              <a:cxn ang="0">
                <a:pos x="connsiteX3" y="connsiteY3"/>
              </a:cxn>
            </a:cxnLst>
            <a:rect l="l" t="t" r="r" b="b"/>
            <a:pathLst>
              <a:path w="1041809" h="1884218">
                <a:moveTo>
                  <a:pt x="969819" y="0"/>
                </a:moveTo>
                <a:cubicBezTo>
                  <a:pt x="1032164" y="282864"/>
                  <a:pt x="1094510" y="565728"/>
                  <a:pt x="969819" y="748146"/>
                </a:cubicBezTo>
                <a:cubicBezTo>
                  <a:pt x="845128" y="930564"/>
                  <a:pt x="383309" y="905164"/>
                  <a:pt x="221673" y="1094509"/>
                </a:cubicBezTo>
                <a:cubicBezTo>
                  <a:pt x="60037" y="1283854"/>
                  <a:pt x="30018" y="1584036"/>
                  <a:pt x="0" y="1884218"/>
                </a:cubicBezTo>
              </a:path>
            </a:pathLst>
          </a:custGeom>
          <a:noFill/>
          <a:ln w="28575">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7" name="Lightning Bolt 26"/>
          <p:cNvSpPr/>
          <p:nvPr/>
        </p:nvSpPr>
        <p:spPr>
          <a:xfrm>
            <a:off x="10909099" y="5997990"/>
            <a:ext cx="419861" cy="544476"/>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Arrow Connector 27"/>
          <p:cNvCxnSpPr>
            <a:stCxn id="12" idx="3"/>
          </p:cNvCxnSpPr>
          <p:nvPr/>
        </p:nvCxnSpPr>
        <p:spPr>
          <a:xfrm flipV="1">
            <a:off x="6194996" y="7854088"/>
            <a:ext cx="2949004" cy="726412"/>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30" name="Straight Arrow Connector 29"/>
          <p:cNvCxnSpPr>
            <a:stCxn id="10" idx="3"/>
          </p:cNvCxnSpPr>
          <p:nvPr/>
        </p:nvCxnSpPr>
        <p:spPr>
          <a:xfrm flipV="1">
            <a:off x="5267596" y="7620000"/>
            <a:ext cx="3876404" cy="500635"/>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32" name="Straight Arrow Connector 31"/>
          <p:cNvCxnSpPr>
            <a:stCxn id="8" idx="3"/>
            <a:endCxn id="11" idx="1"/>
          </p:cNvCxnSpPr>
          <p:nvPr/>
        </p:nvCxnSpPr>
        <p:spPr>
          <a:xfrm>
            <a:off x="6385688" y="7188368"/>
            <a:ext cx="2758312" cy="187162"/>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34" name="Straight Arrow Connector 33"/>
          <p:cNvCxnSpPr>
            <a:stCxn id="7" idx="3"/>
          </p:cNvCxnSpPr>
          <p:nvPr/>
        </p:nvCxnSpPr>
        <p:spPr>
          <a:xfrm>
            <a:off x="5417947" y="6237171"/>
            <a:ext cx="3726053" cy="870211"/>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pic>
        <p:nvPicPr>
          <p:cNvPr id="35" name="Picture 2" descr="Image result for logo html5"/>
          <p:cNvPicPr>
            <a:picLocks noChangeAspect="1" noChangeArrowheads="1"/>
          </p:cNvPicPr>
          <p:nvPr/>
        </p:nvPicPr>
        <p:blipFill>
          <a:blip r:embed="rId9" cstate="print">
            <a:extLst>
              <a:ext uri="{BEBA8EAE-BF5A-486C-A8C5-ECC9F3942E4B}">
                <a14:imgProps xmlns:a14="http://schemas.microsoft.com/office/drawing/2010/main">
                  <a14:imgLayer r:embed="rId10">
                    <a14:imgEffect>
                      <a14:saturation sat="33000"/>
                    </a14:imgEffect>
                  </a14:imgLayer>
                </a14:imgProps>
              </a:ext>
              <a:ext uri="{28A0092B-C50C-407E-A947-70E740481C1C}">
                <a14:useLocalDpi xmlns:a14="http://schemas.microsoft.com/office/drawing/2010/main" val="0"/>
              </a:ext>
            </a:extLst>
          </a:blip>
          <a:srcRect/>
          <a:stretch>
            <a:fillRect/>
          </a:stretch>
        </p:blipFill>
        <p:spPr bwMode="auto">
          <a:xfrm>
            <a:off x="12425568" y="7763698"/>
            <a:ext cx="1079783" cy="1079783"/>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7337506" y="7188534"/>
            <a:ext cx="2033787" cy="755270"/>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Server Sent Event</a:t>
            </a:r>
            <a:endParaRPr lang="nl-NL" dirty="0"/>
          </a:p>
        </p:txBody>
      </p:sp>
      <p:sp>
        <p:nvSpPr>
          <p:cNvPr id="19" name="Left Arrow 18"/>
          <p:cNvSpPr/>
          <p:nvPr/>
        </p:nvSpPr>
        <p:spPr>
          <a:xfrm>
            <a:off x="6953275" y="6374761"/>
            <a:ext cx="451756" cy="252957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3062176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9"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Server sent event – server side</a:t>
            </a:r>
            <a:endParaRPr lang="nl-NL" dirty="0"/>
          </a:p>
        </p:txBody>
      </p:sp>
      <p:pic>
        <p:nvPicPr>
          <p:cNvPr id="3" name="Picture 2"/>
          <p:cNvPicPr>
            <a:picLocks noChangeAspect="1"/>
          </p:cNvPicPr>
          <p:nvPr/>
        </p:nvPicPr>
        <p:blipFill>
          <a:blip r:embed="rId2"/>
          <a:stretch>
            <a:fillRect/>
          </a:stretch>
        </p:blipFill>
        <p:spPr>
          <a:xfrm>
            <a:off x="977771" y="2359677"/>
            <a:ext cx="13358067" cy="3916432"/>
          </a:xfrm>
          <a:prstGeom prst="rect">
            <a:avLst/>
          </a:prstGeom>
        </p:spPr>
      </p:pic>
      <p:pic>
        <p:nvPicPr>
          <p:cNvPr id="4" name="Picture 3"/>
          <p:cNvPicPr>
            <a:picLocks noChangeAspect="1"/>
          </p:cNvPicPr>
          <p:nvPr/>
        </p:nvPicPr>
        <p:blipFill>
          <a:blip r:embed="rId3"/>
          <a:stretch>
            <a:fillRect/>
          </a:stretch>
        </p:blipFill>
        <p:spPr>
          <a:xfrm>
            <a:off x="9374051" y="5581225"/>
            <a:ext cx="7376094" cy="2973070"/>
          </a:xfrm>
          <a:prstGeom prst="rect">
            <a:avLst/>
          </a:prstGeom>
        </p:spPr>
      </p:pic>
      <p:pic>
        <p:nvPicPr>
          <p:cNvPr id="5" name="Picture 4"/>
          <p:cNvPicPr>
            <a:picLocks noChangeAspect="1"/>
          </p:cNvPicPr>
          <p:nvPr/>
        </p:nvPicPr>
        <p:blipFill>
          <a:blip r:embed="rId4"/>
          <a:stretch>
            <a:fillRect/>
          </a:stretch>
        </p:blipFill>
        <p:spPr>
          <a:xfrm>
            <a:off x="10272899" y="1925666"/>
            <a:ext cx="6643347" cy="2078298"/>
          </a:xfrm>
          <a:prstGeom prst="rect">
            <a:avLst/>
          </a:prstGeom>
        </p:spPr>
      </p:pic>
    </p:spTree>
    <p:extLst>
      <p:ext uri="{BB962C8B-B14F-4D97-AF65-F5344CB8AC3E}">
        <p14:creationId xmlns:p14="http://schemas.microsoft.com/office/powerpoint/2010/main" val="377468805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Server sent event – Client side</a:t>
            </a:r>
            <a:endParaRPr lang="nl-NL" dirty="0"/>
          </a:p>
        </p:txBody>
      </p:sp>
      <p:pic>
        <p:nvPicPr>
          <p:cNvPr id="6" name="Picture 5"/>
          <p:cNvPicPr>
            <a:picLocks noChangeAspect="1"/>
          </p:cNvPicPr>
          <p:nvPr/>
        </p:nvPicPr>
        <p:blipFill>
          <a:blip r:embed="rId2"/>
          <a:stretch>
            <a:fillRect/>
          </a:stretch>
        </p:blipFill>
        <p:spPr>
          <a:xfrm>
            <a:off x="977771" y="1948862"/>
            <a:ext cx="8316704" cy="3828483"/>
          </a:xfrm>
          <a:prstGeom prst="rect">
            <a:avLst/>
          </a:prstGeom>
        </p:spPr>
      </p:pic>
      <p:pic>
        <p:nvPicPr>
          <p:cNvPr id="7" name="Picture 6"/>
          <p:cNvPicPr>
            <a:picLocks noChangeAspect="1"/>
          </p:cNvPicPr>
          <p:nvPr/>
        </p:nvPicPr>
        <p:blipFill>
          <a:blip r:embed="rId3"/>
          <a:stretch>
            <a:fillRect/>
          </a:stretch>
        </p:blipFill>
        <p:spPr>
          <a:xfrm>
            <a:off x="6348444" y="3757546"/>
            <a:ext cx="10886441" cy="4638307"/>
          </a:xfrm>
          <a:prstGeom prst="rect">
            <a:avLst/>
          </a:prstGeom>
        </p:spPr>
      </p:pic>
      <p:sp>
        <p:nvSpPr>
          <p:cNvPr id="8" name="Right Arrow 7"/>
          <p:cNvSpPr/>
          <p:nvPr/>
        </p:nvSpPr>
        <p:spPr>
          <a:xfrm>
            <a:off x="4835236" y="5347855"/>
            <a:ext cx="1662546" cy="609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94885273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l-NL" dirty="0"/>
          </a:p>
        </p:txBody>
      </p:sp>
      <p:pic>
        <p:nvPicPr>
          <p:cNvPr id="2050" name="Picture 2" descr="Image result for web dashboar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72302" y="0"/>
            <a:ext cx="13020098" cy="947212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1364106" y="843460"/>
            <a:ext cx="15036489" cy="7725192"/>
          </a:xfrm>
          <a:prstGeom prst="rect">
            <a:avLst/>
          </a:prstGeom>
          <a:noFill/>
        </p:spPr>
        <p:txBody>
          <a:bodyPr wrap="none" rtlCol="0">
            <a:spAutoFit/>
          </a:bodyPr>
          <a:lstStyle/>
          <a:p>
            <a:r>
              <a:rPr lang="en-US" sz="49600" dirty="0" smtClean="0"/>
              <a:t>&lt;F5&gt;</a:t>
            </a:r>
            <a:endParaRPr lang="nl-NL" sz="49600" dirty="0" err="1" smtClean="0"/>
          </a:p>
        </p:txBody>
      </p:sp>
    </p:spTree>
    <p:extLst>
      <p:ext uri="{BB962C8B-B14F-4D97-AF65-F5344CB8AC3E}">
        <p14:creationId xmlns:p14="http://schemas.microsoft.com/office/powerpoint/2010/main" val="3023895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250" fill="hold"/>
                                        <p:tgtEl>
                                          <p:spTgt spid="3"/>
                                        </p:tgtEl>
                                        <p:attrNameLst>
                                          <p:attrName>ppt_w</p:attrName>
                                        </p:attrNameLst>
                                      </p:cBhvr>
                                      <p:tavLst>
                                        <p:tav tm="0">
                                          <p:val>
                                            <p:fltVal val="0"/>
                                          </p:val>
                                        </p:tav>
                                        <p:tav tm="100000">
                                          <p:val>
                                            <p:strVal val="#ppt_w"/>
                                          </p:val>
                                        </p:tav>
                                      </p:tavLst>
                                    </p:anim>
                                    <p:anim calcmode="lin" valueType="num">
                                      <p:cBhvr>
                                        <p:cTn id="8" dur="1250" fill="hold"/>
                                        <p:tgtEl>
                                          <p:spTgt spid="3"/>
                                        </p:tgtEl>
                                        <p:attrNameLst>
                                          <p:attrName>ppt_h</p:attrName>
                                        </p:attrNameLst>
                                      </p:cBhvr>
                                      <p:tavLst>
                                        <p:tav tm="0">
                                          <p:val>
                                            <p:fltVal val="0"/>
                                          </p:val>
                                        </p:tav>
                                        <p:tav tm="100000">
                                          <p:val>
                                            <p:strVal val="#ppt_h"/>
                                          </p:val>
                                        </p:tav>
                                      </p:tavLst>
                                    </p:anim>
                                    <p:animEffect transition="in" filter="fade">
                                      <p:cBhvr>
                                        <p:cTn id="9" dur="12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Live tweet stream</a:t>
            </a:r>
            <a:endParaRPr lang="nl-NL" dirty="0"/>
          </a:p>
        </p:txBody>
      </p:sp>
      <p:pic>
        <p:nvPicPr>
          <p:cNvPr id="3" name="Picture 2"/>
          <p:cNvPicPr>
            <a:picLocks noChangeAspect="1"/>
          </p:cNvPicPr>
          <p:nvPr/>
        </p:nvPicPr>
        <p:blipFill>
          <a:blip r:embed="rId2"/>
          <a:stretch>
            <a:fillRect/>
          </a:stretch>
        </p:blipFill>
        <p:spPr>
          <a:xfrm>
            <a:off x="977771" y="2189748"/>
            <a:ext cx="14441151" cy="6645216"/>
          </a:xfrm>
          <a:prstGeom prst="rect">
            <a:avLst/>
          </a:prstGeom>
          <a:ln>
            <a:noFill/>
          </a:ln>
          <a:effectLst>
            <a:outerShdw blurRad="292100" dist="139700" dir="2700000" algn="tl" rotWithShape="0">
              <a:srgbClr val="333333">
                <a:alpha val="65000"/>
              </a:srgbClr>
            </a:outerShdw>
          </a:effectLst>
        </p:spPr>
      </p:pic>
      <p:sp>
        <p:nvSpPr>
          <p:cNvPr id="4" name="Rectangle 3"/>
          <p:cNvSpPr/>
          <p:nvPr/>
        </p:nvSpPr>
        <p:spPr>
          <a:xfrm>
            <a:off x="4732851" y="4140534"/>
            <a:ext cx="2033787" cy="755270"/>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Server Sent Event</a:t>
            </a:r>
            <a:endParaRPr lang="nl-NL" dirty="0"/>
          </a:p>
        </p:txBody>
      </p:sp>
      <p:sp>
        <p:nvSpPr>
          <p:cNvPr id="5" name="Left Arrow 4"/>
          <p:cNvSpPr/>
          <p:nvPr/>
        </p:nvSpPr>
        <p:spPr>
          <a:xfrm>
            <a:off x="4348620" y="3326761"/>
            <a:ext cx="451756" cy="252957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6" name="Picture 2" descr="https://g.twimg.com/Twitter_logo_blu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157813" y="4030679"/>
            <a:ext cx="1289850" cy="104950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Image result for logo kafka"/>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136935" y="4076971"/>
            <a:ext cx="1820487" cy="95692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33" descr="Related imag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19749" y="3735247"/>
            <a:ext cx="2918300" cy="14591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763908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12093004" y="7375529"/>
            <a:ext cx="1567578" cy="172690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nl-NL"/>
          </a:p>
        </p:txBody>
      </p:sp>
      <p:sp>
        <p:nvSpPr>
          <p:cNvPr id="11" name="Rounded Rectangle 10"/>
          <p:cNvSpPr/>
          <p:nvPr/>
        </p:nvSpPr>
        <p:spPr>
          <a:xfrm>
            <a:off x="9144000" y="6630424"/>
            <a:ext cx="3281568" cy="14902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4" name="Picture 28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23528" y="8254036"/>
            <a:ext cx="2400006" cy="1178891"/>
          </a:xfrm>
          <a:prstGeom prst="rect">
            <a:avLst/>
          </a:prstGeom>
        </p:spPr>
      </p:pic>
      <p:sp>
        <p:nvSpPr>
          <p:cNvPr id="2" name="Title 1"/>
          <p:cNvSpPr>
            <a:spLocks noGrp="1"/>
          </p:cNvSpPr>
          <p:nvPr>
            <p:ph type="title"/>
          </p:nvPr>
        </p:nvSpPr>
        <p:spPr>
          <a:xfrm>
            <a:off x="977771" y="843460"/>
            <a:ext cx="15010374" cy="1346288"/>
          </a:xfrm>
        </p:spPr>
        <p:txBody>
          <a:bodyPr/>
          <a:lstStyle/>
          <a:p>
            <a:r>
              <a:rPr lang="en-US" dirty="0" smtClean="0"/>
              <a:t>The case at hand</a:t>
            </a:r>
            <a:br>
              <a:rPr lang="en-US" dirty="0" smtClean="0"/>
            </a:br>
            <a:r>
              <a:rPr lang="en-US" dirty="0" smtClean="0"/>
              <a:t>Tweet Likes – client to server to all clients</a:t>
            </a:r>
            <a:endParaRPr lang="nl-NL" dirty="0"/>
          </a:p>
        </p:txBody>
      </p:sp>
      <p:sp>
        <p:nvSpPr>
          <p:cNvPr id="4" name="Cloud 3"/>
          <p:cNvSpPr/>
          <p:nvPr/>
        </p:nvSpPr>
        <p:spPr>
          <a:xfrm>
            <a:off x="5045176" y="2324466"/>
            <a:ext cx="2681024" cy="1410781"/>
          </a:xfrm>
          <a:prstGeom prst="cloud">
            <a:avLst/>
          </a:prstGeom>
          <a:solidFill>
            <a:schemeClr val="bg2">
              <a:lumMod val="95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pic>
        <p:nvPicPr>
          <p:cNvPr id="5" name="Picture 2" descr="https://g.twimg.com/Twitter_logo_blue.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479922" y="2441316"/>
            <a:ext cx="1289850" cy="1049505"/>
          </a:xfrm>
          <a:prstGeom prst="rect">
            <a:avLst/>
          </a:prstGeom>
          <a:noFill/>
          <a:extLst>
            <a:ext uri="{909E8E84-426E-40DD-AFC4-6F175D3DCCD1}">
              <a14:hiddenFill xmlns:a14="http://schemas.microsoft.com/office/drawing/2010/main">
                <a:solidFill>
                  <a:srgbClr val="FFFFFF"/>
                </a:solidFill>
              </a14:hiddenFill>
            </a:ext>
          </a:extLst>
        </p:spPr>
      </p:pic>
      <p:sp>
        <p:nvSpPr>
          <p:cNvPr id="7" name="Rounded Rectangle 6"/>
          <p:cNvSpPr/>
          <p:nvPr/>
        </p:nvSpPr>
        <p:spPr>
          <a:xfrm>
            <a:off x="2700873" y="5571450"/>
            <a:ext cx="2717074" cy="1331441"/>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Client</a:t>
            </a:r>
          </a:p>
        </p:txBody>
      </p:sp>
      <p:sp>
        <p:nvSpPr>
          <p:cNvPr id="8" name="Rounded Rectangle 7"/>
          <p:cNvSpPr/>
          <p:nvPr/>
        </p:nvSpPr>
        <p:spPr>
          <a:xfrm>
            <a:off x="3668614" y="6522647"/>
            <a:ext cx="2717074" cy="1331441"/>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Client</a:t>
            </a:r>
          </a:p>
        </p:txBody>
      </p:sp>
      <p:pic>
        <p:nvPicPr>
          <p:cNvPr id="9" name="Picture 2" descr="Image result for logo html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29209" y="7478493"/>
            <a:ext cx="1079783" cy="1079783"/>
          </a:xfrm>
          <a:prstGeom prst="rect">
            <a:avLst/>
          </a:prstGeom>
          <a:noFill/>
          <a:extLst>
            <a:ext uri="{909E8E84-426E-40DD-AFC4-6F175D3DCCD1}">
              <a14:hiddenFill xmlns:a14="http://schemas.microsoft.com/office/drawing/2010/main">
                <a:solidFill>
                  <a:srgbClr val="FFFFFF"/>
                </a:solidFill>
              </a14:hiddenFill>
            </a:ext>
          </a:extLst>
        </p:spPr>
      </p:pic>
      <p:sp>
        <p:nvSpPr>
          <p:cNvPr id="10" name="Rounded Rectangle 9"/>
          <p:cNvSpPr/>
          <p:nvPr/>
        </p:nvSpPr>
        <p:spPr>
          <a:xfrm>
            <a:off x="4059410" y="7743000"/>
            <a:ext cx="1208186" cy="75527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Client</a:t>
            </a:r>
          </a:p>
        </p:txBody>
      </p:sp>
      <p:sp>
        <p:nvSpPr>
          <p:cNvPr id="12" name="Rounded Rectangle 11"/>
          <p:cNvSpPr/>
          <p:nvPr/>
        </p:nvSpPr>
        <p:spPr>
          <a:xfrm>
            <a:off x="4986810" y="8202865"/>
            <a:ext cx="1208186" cy="75527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Client</a:t>
            </a:r>
          </a:p>
        </p:txBody>
      </p:sp>
      <p:sp>
        <p:nvSpPr>
          <p:cNvPr id="13" name="Right Arrow 12"/>
          <p:cNvSpPr/>
          <p:nvPr/>
        </p:nvSpPr>
        <p:spPr>
          <a:xfrm>
            <a:off x="938287" y="1888463"/>
            <a:ext cx="3837341" cy="2384697"/>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t>Tweets on #oow17 #</a:t>
            </a:r>
            <a:r>
              <a:rPr lang="en-US" dirty="0" err="1" smtClean="0"/>
              <a:t>javaone</a:t>
            </a:r>
            <a:r>
              <a:rPr lang="en-US" dirty="0" smtClean="0"/>
              <a:t> #</a:t>
            </a:r>
            <a:r>
              <a:rPr lang="en-US" dirty="0" err="1" smtClean="0"/>
              <a:t>oraclecode</a:t>
            </a:r>
            <a:endParaRPr lang="nl-NL" dirty="0"/>
          </a:p>
        </p:txBody>
      </p:sp>
      <p:pic>
        <p:nvPicPr>
          <p:cNvPr id="15" name="Picture 28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362107" y="7837548"/>
            <a:ext cx="542365" cy="381858"/>
          </a:xfrm>
          <a:prstGeom prst="rect">
            <a:avLst/>
          </a:prstGeom>
        </p:spPr>
      </p:pic>
      <p:pic>
        <p:nvPicPr>
          <p:cNvPr id="16" name="Picture 28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771522" y="6896627"/>
            <a:ext cx="826443" cy="581866"/>
          </a:xfrm>
          <a:prstGeom prst="rect">
            <a:avLst/>
          </a:prstGeom>
        </p:spPr>
      </p:pic>
      <p:pic>
        <p:nvPicPr>
          <p:cNvPr id="17" name="Picture 28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843498" y="5723850"/>
            <a:ext cx="826443" cy="581866"/>
          </a:xfrm>
          <a:prstGeom prst="rect">
            <a:avLst/>
          </a:prstGeom>
        </p:spPr>
      </p:pic>
      <p:sp>
        <p:nvSpPr>
          <p:cNvPr id="18" name="Rectangle 17"/>
          <p:cNvSpPr/>
          <p:nvPr/>
        </p:nvSpPr>
        <p:spPr>
          <a:xfrm>
            <a:off x="6187934" y="4222464"/>
            <a:ext cx="2097069" cy="2019150"/>
          </a:xfrm>
          <a:prstGeom prst="rect">
            <a:avLst/>
          </a:prstGeom>
          <a:solidFill>
            <a:schemeClr val="accent3">
              <a:lumMod val="20000"/>
              <a:lumOff val="8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Show live tweet feed for conferences</a:t>
            </a:r>
            <a:endParaRPr lang="nl-NL" dirty="0"/>
          </a:p>
        </p:txBody>
      </p:sp>
      <p:sp>
        <p:nvSpPr>
          <p:cNvPr id="22" name="Rounded Rectangle 21"/>
          <p:cNvSpPr/>
          <p:nvPr/>
        </p:nvSpPr>
        <p:spPr>
          <a:xfrm>
            <a:off x="10151931" y="2715491"/>
            <a:ext cx="3708876" cy="2330872"/>
          </a:xfrm>
          <a:prstGeom prst="round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dirty="0">
              <a:solidFill>
                <a:schemeClr val="tx2"/>
              </a:solidFill>
            </a:endParaRPr>
          </a:p>
        </p:txBody>
      </p:sp>
      <p:pic>
        <p:nvPicPr>
          <p:cNvPr id="23" name="Picture 2" descr="Image result for logo kafka"/>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1718242" y="2778324"/>
            <a:ext cx="1820487" cy="956923"/>
          </a:xfrm>
          <a:prstGeom prst="rect">
            <a:avLst/>
          </a:prstGeom>
          <a:noFill/>
          <a:extLst>
            <a:ext uri="{909E8E84-426E-40DD-AFC4-6F175D3DCCD1}">
              <a14:hiddenFill xmlns:a14="http://schemas.microsoft.com/office/drawing/2010/main">
                <a:solidFill>
                  <a:srgbClr val="FFFFFF"/>
                </a:solidFill>
              </a14:hiddenFill>
            </a:ext>
          </a:extLst>
        </p:spPr>
      </p:pic>
      <p:sp>
        <p:nvSpPr>
          <p:cNvPr id="24" name="Lightning Bolt 23"/>
          <p:cNvSpPr/>
          <p:nvPr/>
        </p:nvSpPr>
        <p:spPr>
          <a:xfrm>
            <a:off x="10474777" y="3549229"/>
            <a:ext cx="419861" cy="544476"/>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ounded Rectangle 25"/>
          <p:cNvSpPr/>
          <p:nvPr/>
        </p:nvSpPr>
        <p:spPr>
          <a:xfrm>
            <a:off x="11010915" y="3886887"/>
            <a:ext cx="1414653" cy="8790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Tweets</a:t>
            </a:r>
          </a:p>
          <a:p>
            <a:pPr algn="ctr"/>
            <a:r>
              <a:rPr lang="en-US" dirty="0" smtClean="0"/>
              <a:t>Topic</a:t>
            </a:r>
            <a:endParaRPr lang="nl-NL" dirty="0"/>
          </a:p>
        </p:txBody>
      </p:sp>
      <p:sp>
        <p:nvSpPr>
          <p:cNvPr id="3" name="Freeform 2"/>
          <p:cNvSpPr/>
          <p:nvPr/>
        </p:nvSpPr>
        <p:spPr>
          <a:xfrm>
            <a:off x="6774873" y="2203566"/>
            <a:ext cx="4253345" cy="2009729"/>
          </a:xfrm>
          <a:custGeom>
            <a:avLst/>
            <a:gdLst>
              <a:gd name="connsiteX0" fmla="*/ 0 w 4253345"/>
              <a:gd name="connsiteY0" fmla="*/ 816725 h 2009729"/>
              <a:gd name="connsiteX1" fmla="*/ 1856509 w 4253345"/>
              <a:gd name="connsiteY1" fmla="*/ 27016 h 2009729"/>
              <a:gd name="connsiteX2" fmla="*/ 2854036 w 4253345"/>
              <a:gd name="connsiteY2" fmla="*/ 1689561 h 2009729"/>
              <a:gd name="connsiteX3" fmla="*/ 4253345 w 4253345"/>
              <a:gd name="connsiteY3" fmla="*/ 2008216 h 2009729"/>
            </a:gdLst>
            <a:ahLst/>
            <a:cxnLst>
              <a:cxn ang="0">
                <a:pos x="connsiteX0" y="connsiteY0"/>
              </a:cxn>
              <a:cxn ang="0">
                <a:pos x="connsiteX1" y="connsiteY1"/>
              </a:cxn>
              <a:cxn ang="0">
                <a:pos x="connsiteX2" y="connsiteY2"/>
              </a:cxn>
              <a:cxn ang="0">
                <a:pos x="connsiteX3" y="connsiteY3"/>
              </a:cxn>
            </a:cxnLst>
            <a:rect l="l" t="t" r="r" b="b"/>
            <a:pathLst>
              <a:path w="4253345" h="2009729">
                <a:moveTo>
                  <a:pt x="0" y="816725"/>
                </a:moveTo>
                <a:cubicBezTo>
                  <a:pt x="690418" y="349134"/>
                  <a:pt x="1380836" y="-118457"/>
                  <a:pt x="1856509" y="27016"/>
                </a:cubicBezTo>
                <a:cubicBezTo>
                  <a:pt x="2332182" y="172489"/>
                  <a:pt x="2454563" y="1359361"/>
                  <a:pt x="2854036" y="1689561"/>
                </a:cubicBezTo>
                <a:cubicBezTo>
                  <a:pt x="3253509" y="2019761"/>
                  <a:pt x="3753427" y="2013988"/>
                  <a:pt x="4253345" y="2008216"/>
                </a:cubicBezTo>
              </a:path>
            </a:pathLst>
          </a:custGeom>
          <a:noFill/>
          <a:ln w="28575">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25" name="Picture 33" descr="Related imag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434183" y="6569326"/>
            <a:ext cx="2918300" cy="1459151"/>
          </a:xfrm>
          <a:prstGeom prst="rect">
            <a:avLst/>
          </a:prstGeom>
          <a:noFill/>
          <a:extLst>
            <a:ext uri="{909E8E84-426E-40DD-AFC4-6F175D3DCCD1}">
              <a14:hiddenFill xmlns:a14="http://schemas.microsoft.com/office/drawing/2010/main">
                <a:solidFill>
                  <a:srgbClr val="FFFFFF"/>
                </a:solidFill>
              </a14:hiddenFill>
            </a:ext>
          </a:extLst>
        </p:spPr>
      </p:pic>
      <p:sp>
        <p:nvSpPr>
          <p:cNvPr id="20" name="Freeform 19"/>
          <p:cNvSpPr/>
          <p:nvPr/>
        </p:nvSpPr>
        <p:spPr>
          <a:xfrm>
            <a:off x="10778836" y="4752109"/>
            <a:ext cx="1041809" cy="1884218"/>
          </a:xfrm>
          <a:custGeom>
            <a:avLst/>
            <a:gdLst>
              <a:gd name="connsiteX0" fmla="*/ 969819 w 1041809"/>
              <a:gd name="connsiteY0" fmla="*/ 0 h 1884218"/>
              <a:gd name="connsiteX1" fmla="*/ 969819 w 1041809"/>
              <a:gd name="connsiteY1" fmla="*/ 748146 h 1884218"/>
              <a:gd name="connsiteX2" fmla="*/ 221673 w 1041809"/>
              <a:gd name="connsiteY2" fmla="*/ 1094509 h 1884218"/>
              <a:gd name="connsiteX3" fmla="*/ 0 w 1041809"/>
              <a:gd name="connsiteY3" fmla="*/ 1884218 h 1884218"/>
            </a:gdLst>
            <a:ahLst/>
            <a:cxnLst>
              <a:cxn ang="0">
                <a:pos x="connsiteX0" y="connsiteY0"/>
              </a:cxn>
              <a:cxn ang="0">
                <a:pos x="connsiteX1" y="connsiteY1"/>
              </a:cxn>
              <a:cxn ang="0">
                <a:pos x="connsiteX2" y="connsiteY2"/>
              </a:cxn>
              <a:cxn ang="0">
                <a:pos x="connsiteX3" y="connsiteY3"/>
              </a:cxn>
            </a:cxnLst>
            <a:rect l="l" t="t" r="r" b="b"/>
            <a:pathLst>
              <a:path w="1041809" h="1884218">
                <a:moveTo>
                  <a:pt x="969819" y="0"/>
                </a:moveTo>
                <a:cubicBezTo>
                  <a:pt x="1032164" y="282864"/>
                  <a:pt x="1094510" y="565728"/>
                  <a:pt x="969819" y="748146"/>
                </a:cubicBezTo>
                <a:cubicBezTo>
                  <a:pt x="845128" y="930564"/>
                  <a:pt x="383309" y="905164"/>
                  <a:pt x="221673" y="1094509"/>
                </a:cubicBezTo>
                <a:cubicBezTo>
                  <a:pt x="60037" y="1283854"/>
                  <a:pt x="30018" y="1584036"/>
                  <a:pt x="0" y="1884218"/>
                </a:cubicBezTo>
              </a:path>
            </a:pathLst>
          </a:custGeom>
          <a:noFill/>
          <a:ln w="28575">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7" name="Lightning Bolt 26"/>
          <p:cNvSpPr/>
          <p:nvPr/>
        </p:nvSpPr>
        <p:spPr>
          <a:xfrm>
            <a:off x="10909099" y="5997990"/>
            <a:ext cx="419861" cy="544476"/>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Arrow Connector 27"/>
          <p:cNvCxnSpPr>
            <a:stCxn id="12" idx="3"/>
          </p:cNvCxnSpPr>
          <p:nvPr/>
        </p:nvCxnSpPr>
        <p:spPr>
          <a:xfrm flipV="1">
            <a:off x="6194996" y="7854088"/>
            <a:ext cx="2949004" cy="726412"/>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30" name="Straight Arrow Connector 29"/>
          <p:cNvCxnSpPr>
            <a:stCxn id="10" idx="3"/>
          </p:cNvCxnSpPr>
          <p:nvPr/>
        </p:nvCxnSpPr>
        <p:spPr>
          <a:xfrm flipV="1">
            <a:off x="5267596" y="7620000"/>
            <a:ext cx="3876404" cy="500635"/>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32" name="Straight Arrow Connector 31"/>
          <p:cNvCxnSpPr>
            <a:stCxn id="8" idx="3"/>
            <a:endCxn id="11" idx="1"/>
          </p:cNvCxnSpPr>
          <p:nvPr/>
        </p:nvCxnSpPr>
        <p:spPr>
          <a:xfrm>
            <a:off x="6385688" y="7188368"/>
            <a:ext cx="2758312" cy="187162"/>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34" name="Straight Arrow Connector 33"/>
          <p:cNvCxnSpPr>
            <a:stCxn id="7" idx="3"/>
          </p:cNvCxnSpPr>
          <p:nvPr/>
        </p:nvCxnSpPr>
        <p:spPr>
          <a:xfrm>
            <a:off x="5417947" y="6237171"/>
            <a:ext cx="3726053" cy="870211"/>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pic>
        <p:nvPicPr>
          <p:cNvPr id="35" name="Picture 2" descr="Image result for logo html5"/>
          <p:cNvPicPr>
            <a:picLocks noChangeAspect="1" noChangeArrowheads="1"/>
          </p:cNvPicPr>
          <p:nvPr/>
        </p:nvPicPr>
        <p:blipFill>
          <a:blip r:embed="rId9" cstate="print">
            <a:extLst>
              <a:ext uri="{BEBA8EAE-BF5A-486C-A8C5-ECC9F3942E4B}">
                <a14:imgProps xmlns:a14="http://schemas.microsoft.com/office/drawing/2010/main">
                  <a14:imgLayer r:embed="rId10">
                    <a14:imgEffect>
                      <a14:saturation sat="33000"/>
                    </a14:imgEffect>
                  </a14:imgLayer>
                </a14:imgProps>
              </a:ext>
              <a:ext uri="{28A0092B-C50C-407E-A947-70E740481C1C}">
                <a14:useLocalDpi xmlns:a14="http://schemas.microsoft.com/office/drawing/2010/main" val="0"/>
              </a:ext>
            </a:extLst>
          </a:blip>
          <a:srcRect/>
          <a:stretch>
            <a:fillRect/>
          </a:stretch>
        </p:blipFill>
        <p:spPr bwMode="auto">
          <a:xfrm>
            <a:off x="12425568" y="7763698"/>
            <a:ext cx="1079783" cy="1079783"/>
          </a:xfrm>
          <a:prstGeom prst="rect">
            <a:avLst/>
          </a:prstGeom>
          <a:noFill/>
          <a:extLst>
            <a:ext uri="{909E8E84-426E-40DD-AFC4-6F175D3DCCD1}">
              <a14:hiddenFill xmlns:a14="http://schemas.microsoft.com/office/drawing/2010/main">
                <a:solidFill>
                  <a:srgbClr val="FFFFFF"/>
                </a:solidFill>
              </a14:hiddenFill>
            </a:ext>
          </a:extLst>
        </p:spPr>
      </p:pic>
      <p:sp>
        <p:nvSpPr>
          <p:cNvPr id="19" name="Left Arrow 18"/>
          <p:cNvSpPr/>
          <p:nvPr/>
        </p:nvSpPr>
        <p:spPr>
          <a:xfrm>
            <a:off x="8221842" y="7547791"/>
            <a:ext cx="1067249" cy="867604"/>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SSE</a:t>
            </a:r>
            <a:endParaRPr lang="nl-NL" dirty="0"/>
          </a:p>
        </p:txBody>
      </p:sp>
      <p:sp>
        <p:nvSpPr>
          <p:cNvPr id="21" name="Right Arrow 20"/>
          <p:cNvSpPr/>
          <p:nvPr/>
        </p:nvSpPr>
        <p:spPr>
          <a:xfrm>
            <a:off x="6080567" y="6739901"/>
            <a:ext cx="3000156" cy="372723"/>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nl-NL"/>
          </a:p>
        </p:txBody>
      </p:sp>
      <p:pic>
        <p:nvPicPr>
          <p:cNvPr id="1026" name="Picture 2" descr="http://127.0.0.1:3000/images/like-tweet.jpg"/>
          <p:cNvPicPr>
            <a:picLocks noChangeAspect="1" noChangeArrowheads="1"/>
          </p:cNvPicPr>
          <p:nvPr/>
        </p:nvPicPr>
        <p:blipFill>
          <a:blip r:embed="rId1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118152" y="6512085"/>
            <a:ext cx="1353449" cy="893276"/>
          </a:xfrm>
          <a:prstGeom prst="rect">
            <a:avLst/>
          </a:prstGeom>
          <a:noFill/>
          <a:extLst>
            <a:ext uri="{909E8E84-426E-40DD-AFC4-6F175D3DCCD1}">
              <a14:hiddenFill xmlns:a14="http://schemas.microsoft.com/office/drawing/2010/main">
                <a:solidFill>
                  <a:srgbClr val="FFFFFF"/>
                </a:solidFill>
              </a14:hiddenFill>
            </a:ext>
          </a:extLst>
        </p:spPr>
      </p:pic>
      <p:sp>
        <p:nvSpPr>
          <p:cNvPr id="29" name="Left Arrow 28"/>
          <p:cNvSpPr/>
          <p:nvPr/>
        </p:nvSpPr>
        <p:spPr>
          <a:xfrm>
            <a:off x="7254101" y="6865268"/>
            <a:ext cx="1814966" cy="1167305"/>
          </a:xfrm>
          <a:prstGeom prst="lef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nl-NL"/>
          </a:p>
        </p:txBody>
      </p:sp>
      <p:pic>
        <p:nvPicPr>
          <p:cNvPr id="37" name="Picture 2" descr="http://127.0.0.1:3000/images/like-tweet.jpg"/>
          <p:cNvPicPr>
            <a:picLocks noChangeAspect="1" noChangeArrowheads="1"/>
          </p:cNvPicPr>
          <p:nvPr/>
        </p:nvPicPr>
        <p:blipFill>
          <a:blip r:embed="rId11"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688539" y="5587990"/>
            <a:ext cx="654801" cy="432168"/>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2" descr="http://127.0.0.1:3000/images/like-tweet.jpg"/>
          <p:cNvPicPr>
            <a:picLocks noChangeAspect="1" noChangeArrowheads="1"/>
          </p:cNvPicPr>
          <p:nvPr/>
        </p:nvPicPr>
        <p:blipFill>
          <a:blip r:embed="rId11"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717775" y="7698591"/>
            <a:ext cx="654801" cy="432168"/>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2" descr="http://127.0.0.1:3000/images/like-tweet.jpg"/>
          <p:cNvPicPr>
            <a:picLocks noChangeAspect="1" noChangeArrowheads="1"/>
          </p:cNvPicPr>
          <p:nvPr/>
        </p:nvPicPr>
        <p:blipFill>
          <a:blip r:embed="rId11"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626217" y="8192741"/>
            <a:ext cx="654801" cy="432168"/>
          </a:xfrm>
          <a:prstGeom prst="rect">
            <a:avLst/>
          </a:prstGeom>
          <a:noFill/>
          <a:extLst>
            <a:ext uri="{909E8E84-426E-40DD-AFC4-6F175D3DCCD1}">
              <a14:hiddenFill xmlns:a14="http://schemas.microsoft.com/office/drawing/2010/main">
                <a:solidFill>
                  <a:srgbClr val="FFFFFF"/>
                </a:solidFill>
              </a14:hiddenFill>
            </a:ext>
          </a:extLst>
        </p:spPr>
      </p:pic>
      <p:sp>
        <p:nvSpPr>
          <p:cNvPr id="40" name="Rectangle 39"/>
          <p:cNvSpPr/>
          <p:nvPr/>
        </p:nvSpPr>
        <p:spPr>
          <a:xfrm>
            <a:off x="7299647" y="4681013"/>
            <a:ext cx="2097069" cy="201915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Allow users to like tweets –and show live list of liked tweets</a:t>
            </a:r>
            <a:endParaRPr lang="nl-NL" dirty="0"/>
          </a:p>
        </p:txBody>
      </p:sp>
    </p:spTree>
    <p:extLst>
      <p:ext uri="{BB962C8B-B14F-4D97-AF65-F5344CB8AC3E}">
        <p14:creationId xmlns:p14="http://schemas.microsoft.com/office/powerpoint/2010/main" val="1629572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9"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12093004" y="7375529"/>
            <a:ext cx="1567578" cy="172690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nl-NL"/>
          </a:p>
        </p:txBody>
      </p:sp>
      <p:sp>
        <p:nvSpPr>
          <p:cNvPr id="11" name="Rounded Rectangle 10"/>
          <p:cNvSpPr/>
          <p:nvPr/>
        </p:nvSpPr>
        <p:spPr>
          <a:xfrm>
            <a:off x="9144000" y="6630424"/>
            <a:ext cx="3281568" cy="14902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4" name="Picture 28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23528" y="8254036"/>
            <a:ext cx="2400006" cy="1178891"/>
          </a:xfrm>
          <a:prstGeom prst="rect">
            <a:avLst/>
          </a:prstGeom>
        </p:spPr>
      </p:pic>
      <p:sp>
        <p:nvSpPr>
          <p:cNvPr id="2" name="Title 1"/>
          <p:cNvSpPr>
            <a:spLocks noGrp="1"/>
          </p:cNvSpPr>
          <p:nvPr>
            <p:ph type="title"/>
          </p:nvPr>
        </p:nvSpPr>
        <p:spPr>
          <a:xfrm>
            <a:off x="977771" y="843460"/>
            <a:ext cx="15010374" cy="1346288"/>
          </a:xfrm>
        </p:spPr>
        <p:txBody>
          <a:bodyPr/>
          <a:lstStyle/>
          <a:p>
            <a:r>
              <a:rPr lang="en-US" dirty="0" smtClean="0"/>
              <a:t>The case at hand</a:t>
            </a:r>
            <a:br>
              <a:rPr lang="en-US" dirty="0" smtClean="0"/>
            </a:br>
            <a:r>
              <a:rPr lang="en-US" dirty="0" smtClean="0"/>
              <a:t>Web sockets – for bi directional push</a:t>
            </a:r>
            <a:endParaRPr lang="nl-NL" dirty="0"/>
          </a:p>
        </p:txBody>
      </p:sp>
      <p:sp>
        <p:nvSpPr>
          <p:cNvPr id="4" name="Cloud 3"/>
          <p:cNvSpPr/>
          <p:nvPr/>
        </p:nvSpPr>
        <p:spPr>
          <a:xfrm>
            <a:off x="5045176" y="2324466"/>
            <a:ext cx="2681024" cy="1410781"/>
          </a:xfrm>
          <a:prstGeom prst="cloud">
            <a:avLst/>
          </a:prstGeom>
          <a:solidFill>
            <a:schemeClr val="bg2">
              <a:lumMod val="95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pic>
        <p:nvPicPr>
          <p:cNvPr id="5" name="Picture 2" descr="https://g.twimg.com/Twitter_logo_blue.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479922" y="2441316"/>
            <a:ext cx="1289850" cy="1049505"/>
          </a:xfrm>
          <a:prstGeom prst="rect">
            <a:avLst/>
          </a:prstGeom>
          <a:noFill/>
          <a:extLst>
            <a:ext uri="{909E8E84-426E-40DD-AFC4-6F175D3DCCD1}">
              <a14:hiddenFill xmlns:a14="http://schemas.microsoft.com/office/drawing/2010/main">
                <a:solidFill>
                  <a:srgbClr val="FFFFFF"/>
                </a:solidFill>
              </a14:hiddenFill>
            </a:ext>
          </a:extLst>
        </p:spPr>
      </p:pic>
      <p:sp>
        <p:nvSpPr>
          <p:cNvPr id="7" name="Rounded Rectangle 6"/>
          <p:cNvSpPr/>
          <p:nvPr/>
        </p:nvSpPr>
        <p:spPr>
          <a:xfrm>
            <a:off x="2700873" y="5571450"/>
            <a:ext cx="2717074" cy="1331441"/>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Client</a:t>
            </a:r>
          </a:p>
        </p:txBody>
      </p:sp>
      <p:sp>
        <p:nvSpPr>
          <p:cNvPr id="8" name="Rounded Rectangle 7"/>
          <p:cNvSpPr/>
          <p:nvPr/>
        </p:nvSpPr>
        <p:spPr>
          <a:xfrm>
            <a:off x="3668614" y="6522647"/>
            <a:ext cx="2717074" cy="1331441"/>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Client</a:t>
            </a:r>
          </a:p>
        </p:txBody>
      </p:sp>
      <p:pic>
        <p:nvPicPr>
          <p:cNvPr id="9" name="Picture 2" descr="Image result for logo html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29209" y="7478493"/>
            <a:ext cx="1079783" cy="1079783"/>
          </a:xfrm>
          <a:prstGeom prst="rect">
            <a:avLst/>
          </a:prstGeom>
          <a:noFill/>
          <a:extLst>
            <a:ext uri="{909E8E84-426E-40DD-AFC4-6F175D3DCCD1}">
              <a14:hiddenFill xmlns:a14="http://schemas.microsoft.com/office/drawing/2010/main">
                <a:solidFill>
                  <a:srgbClr val="FFFFFF"/>
                </a:solidFill>
              </a14:hiddenFill>
            </a:ext>
          </a:extLst>
        </p:spPr>
      </p:pic>
      <p:sp>
        <p:nvSpPr>
          <p:cNvPr id="10" name="Rounded Rectangle 9"/>
          <p:cNvSpPr/>
          <p:nvPr/>
        </p:nvSpPr>
        <p:spPr>
          <a:xfrm>
            <a:off x="4059410" y="7743000"/>
            <a:ext cx="1208186" cy="75527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Client</a:t>
            </a:r>
          </a:p>
        </p:txBody>
      </p:sp>
      <p:sp>
        <p:nvSpPr>
          <p:cNvPr id="12" name="Rounded Rectangle 11"/>
          <p:cNvSpPr/>
          <p:nvPr/>
        </p:nvSpPr>
        <p:spPr>
          <a:xfrm>
            <a:off x="4986810" y="8202865"/>
            <a:ext cx="1208186" cy="75527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Client</a:t>
            </a:r>
          </a:p>
        </p:txBody>
      </p:sp>
      <p:sp>
        <p:nvSpPr>
          <p:cNvPr id="13" name="Right Arrow 12"/>
          <p:cNvSpPr/>
          <p:nvPr/>
        </p:nvSpPr>
        <p:spPr>
          <a:xfrm>
            <a:off x="938287" y="1888463"/>
            <a:ext cx="3837341" cy="2384697"/>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t>Tweets on #oow17 #</a:t>
            </a:r>
            <a:r>
              <a:rPr lang="en-US" dirty="0" err="1" smtClean="0"/>
              <a:t>javaone</a:t>
            </a:r>
            <a:r>
              <a:rPr lang="en-US" dirty="0" smtClean="0"/>
              <a:t> #</a:t>
            </a:r>
            <a:r>
              <a:rPr lang="en-US" dirty="0" err="1" smtClean="0"/>
              <a:t>oraclecode</a:t>
            </a:r>
            <a:endParaRPr lang="nl-NL" dirty="0"/>
          </a:p>
        </p:txBody>
      </p:sp>
      <p:pic>
        <p:nvPicPr>
          <p:cNvPr id="15" name="Picture 28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362107" y="7837548"/>
            <a:ext cx="542365" cy="381858"/>
          </a:xfrm>
          <a:prstGeom prst="rect">
            <a:avLst/>
          </a:prstGeom>
        </p:spPr>
      </p:pic>
      <p:pic>
        <p:nvPicPr>
          <p:cNvPr id="16" name="Picture 28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771522" y="6896627"/>
            <a:ext cx="826443" cy="581866"/>
          </a:xfrm>
          <a:prstGeom prst="rect">
            <a:avLst/>
          </a:prstGeom>
        </p:spPr>
      </p:pic>
      <p:pic>
        <p:nvPicPr>
          <p:cNvPr id="17" name="Picture 28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843498" y="5723850"/>
            <a:ext cx="826443" cy="581866"/>
          </a:xfrm>
          <a:prstGeom prst="rect">
            <a:avLst/>
          </a:prstGeom>
        </p:spPr>
      </p:pic>
      <p:sp>
        <p:nvSpPr>
          <p:cNvPr id="18" name="Rectangle 17"/>
          <p:cNvSpPr/>
          <p:nvPr/>
        </p:nvSpPr>
        <p:spPr>
          <a:xfrm>
            <a:off x="6187934" y="4222464"/>
            <a:ext cx="2097069" cy="2019150"/>
          </a:xfrm>
          <a:prstGeom prst="rect">
            <a:avLst/>
          </a:prstGeom>
          <a:solidFill>
            <a:schemeClr val="accent3">
              <a:lumMod val="20000"/>
              <a:lumOff val="8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Show live tweet feed for conferences</a:t>
            </a:r>
            <a:endParaRPr lang="nl-NL" dirty="0"/>
          </a:p>
        </p:txBody>
      </p:sp>
      <p:sp>
        <p:nvSpPr>
          <p:cNvPr id="22" name="Rounded Rectangle 21"/>
          <p:cNvSpPr/>
          <p:nvPr/>
        </p:nvSpPr>
        <p:spPr>
          <a:xfrm>
            <a:off x="10151931" y="2715491"/>
            <a:ext cx="3708876" cy="2330872"/>
          </a:xfrm>
          <a:prstGeom prst="round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dirty="0">
              <a:solidFill>
                <a:schemeClr val="tx2"/>
              </a:solidFill>
            </a:endParaRPr>
          </a:p>
        </p:txBody>
      </p:sp>
      <p:pic>
        <p:nvPicPr>
          <p:cNvPr id="23" name="Picture 2" descr="Image result for logo kafka"/>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1718242" y="2778324"/>
            <a:ext cx="1820487" cy="956923"/>
          </a:xfrm>
          <a:prstGeom prst="rect">
            <a:avLst/>
          </a:prstGeom>
          <a:noFill/>
          <a:extLst>
            <a:ext uri="{909E8E84-426E-40DD-AFC4-6F175D3DCCD1}">
              <a14:hiddenFill xmlns:a14="http://schemas.microsoft.com/office/drawing/2010/main">
                <a:solidFill>
                  <a:srgbClr val="FFFFFF"/>
                </a:solidFill>
              </a14:hiddenFill>
            </a:ext>
          </a:extLst>
        </p:spPr>
      </p:pic>
      <p:sp>
        <p:nvSpPr>
          <p:cNvPr id="24" name="Lightning Bolt 23"/>
          <p:cNvSpPr/>
          <p:nvPr/>
        </p:nvSpPr>
        <p:spPr>
          <a:xfrm>
            <a:off x="10474777" y="3549229"/>
            <a:ext cx="419861" cy="544476"/>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ounded Rectangle 25"/>
          <p:cNvSpPr/>
          <p:nvPr/>
        </p:nvSpPr>
        <p:spPr>
          <a:xfrm>
            <a:off x="11010915" y="3886887"/>
            <a:ext cx="1414653" cy="8790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Tweets</a:t>
            </a:r>
          </a:p>
          <a:p>
            <a:pPr algn="ctr"/>
            <a:r>
              <a:rPr lang="en-US" dirty="0" smtClean="0"/>
              <a:t>Topic</a:t>
            </a:r>
            <a:endParaRPr lang="nl-NL" dirty="0"/>
          </a:p>
        </p:txBody>
      </p:sp>
      <p:sp>
        <p:nvSpPr>
          <p:cNvPr id="3" name="Freeform 2"/>
          <p:cNvSpPr/>
          <p:nvPr/>
        </p:nvSpPr>
        <p:spPr>
          <a:xfrm>
            <a:off x="6774873" y="2203566"/>
            <a:ext cx="4253345" cy="2009729"/>
          </a:xfrm>
          <a:custGeom>
            <a:avLst/>
            <a:gdLst>
              <a:gd name="connsiteX0" fmla="*/ 0 w 4253345"/>
              <a:gd name="connsiteY0" fmla="*/ 816725 h 2009729"/>
              <a:gd name="connsiteX1" fmla="*/ 1856509 w 4253345"/>
              <a:gd name="connsiteY1" fmla="*/ 27016 h 2009729"/>
              <a:gd name="connsiteX2" fmla="*/ 2854036 w 4253345"/>
              <a:gd name="connsiteY2" fmla="*/ 1689561 h 2009729"/>
              <a:gd name="connsiteX3" fmla="*/ 4253345 w 4253345"/>
              <a:gd name="connsiteY3" fmla="*/ 2008216 h 2009729"/>
            </a:gdLst>
            <a:ahLst/>
            <a:cxnLst>
              <a:cxn ang="0">
                <a:pos x="connsiteX0" y="connsiteY0"/>
              </a:cxn>
              <a:cxn ang="0">
                <a:pos x="connsiteX1" y="connsiteY1"/>
              </a:cxn>
              <a:cxn ang="0">
                <a:pos x="connsiteX2" y="connsiteY2"/>
              </a:cxn>
              <a:cxn ang="0">
                <a:pos x="connsiteX3" y="connsiteY3"/>
              </a:cxn>
            </a:cxnLst>
            <a:rect l="l" t="t" r="r" b="b"/>
            <a:pathLst>
              <a:path w="4253345" h="2009729">
                <a:moveTo>
                  <a:pt x="0" y="816725"/>
                </a:moveTo>
                <a:cubicBezTo>
                  <a:pt x="690418" y="349134"/>
                  <a:pt x="1380836" y="-118457"/>
                  <a:pt x="1856509" y="27016"/>
                </a:cubicBezTo>
                <a:cubicBezTo>
                  <a:pt x="2332182" y="172489"/>
                  <a:pt x="2454563" y="1359361"/>
                  <a:pt x="2854036" y="1689561"/>
                </a:cubicBezTo>
                <a:cubicBezTo>
                  <a:pt x="3253509" y="2019761"/>
                  <a:pt x="3753427" y="2013988"/>
                  <a:pt x="4253345" y="2008216"/>
                </a:cubicBezTo>
              </a:path>
            </a:pathLst>
          </a:custGeom>
          <a:noFill/>
          <a:ln w="28575">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25" name="Picture 33" descr="Related imag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486629" y="6569326"/>
            <a:ext cx="2918300" cy="1459151"/>
          </a:xfrm>
          <a:prstGeom prst="rect">
            <a:avLst/>
          </a:prstGeom>
          <a:noFill/>
          <a:extLst>
            <a:ext uri="{909E8E84-426E-40DD-AFC4-6F175D3DCCD1}">
              <a14:hiddenFill xmlns:a14="http://schemas.microsoft.com/office/drawing/2010/main">
                <a:solidFill>
                  <a:srgbClr val="FFFFFF"/>
                </a:solidFill>
              </a14:hiddenFill>
            </a:ext>
          </a:extLst>
        </p:spPr>
      </p:pic>
      <p:sp>
        <p:nvSpPr>
          <p:cNvPr id="20" name="Freeform 19"/>
          <p:cNvSpPr/>
          <p:nvPr/>
        </p:nvSpPr>
        <p:spPr>
          <a:xfrm>
            <a:off x="10778836" y="4752109"/>
            <a:ext cx="1041809" cy="1884218"/>
          </a:xfrm>
          <a:custGeom>
            <a:avLst/>
            <a:gdLst>
              <a:gd name="connsiteX0" fmla="*/ 969819 w 1041809"/>
              <a:gd name="connsiteY0" fmla="*/ 0 h 1884218"/>
              <a:gd name="connsiteX1" fmla="*/ 969819 w 1041809"/>
              <a:gd name="connsiteY1" fmla="*/ 748146 h 1884218"/>
              <a:gd name="connsiteX2" fmla="*/ 221673 w 1041809"/>
              <a:gd name="connsiteY2" fmla="*/ 1094509 h 1884218"/>
              <a:gd name="connsiteX3" fmla="*/ 0 w 1041809"/>
              <a:gd name="connsiteY3" fmla="*/ 1884218 h 1884218"/>
            </a:gdLst>
            <a:ahLst/>
            <a:cxnLst>
              <a:cxn ang="0">
                <a:pos x="connsiteX0" y="connsiteY0"/>
              </a:cxn>
              <a:cxn ang="0">
                <a:pos x="connsiteX1" y="connsiteY1"/>
              </a:cxn>
              <a:cxn ang="0">
                <a:pos x="connsiteX2" y="connsiteY2"/>
              </a:cxn>
              <a:cxn ang="0">
                <a:pos x="connsiteX3" y="connsiteY3"/>
              </a:cxn>
            </a:cxnLst>
            <a:rect l="l" t="t" r="r" b="b"/>
            <a:pathLst>
              <a:path w="1041809" h="1884218">
                <a:moveTo>
                  <a:pt x="969819" y="0"/>
                </a:moveTo>
                <a:cubicBezTo>
                  <a:pt x="1032164" y="282864"/>
                  <a:pt x="1094510" y="565728"/>
                  <a:pt x="969819" y="748146"/>
                </a:cubicBezTo>
                <a:cubicBezTo>
                  <a:pt x="845128" y="930564"/>
                  <a:pt x="383309" y="905164"/>
                  <a:pt x="221673" y="1094509"/>
                </a:cubicBezTo>
                <a:cubicBezTo>
                  <a:pt x="60037" y="1283854"/>
                  <a:pt x="30018" y="1584036"/>
                  <a:pt x="0" y="1884218"/>
                </a:cubicBezTo>
              </a:path>
            </a:pathLst>
          </a:custGeom>
          <a:noFill/>
          <a:ln w="28575">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7" name="Lightning Bolt 26"/>
          <p:cNvSpPr/>
          <p:nvPr/>
        </p:nvSpPr>
        <p:spPr>
          <a:xfrm>
            <a:off x="10909099" y="5997990"/>
            <a:ext cx="419861" cy="544476"/>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Arrow Connector 27"/>
          <p:cNvCxnSpPr>
            <a:stCxn id="12" idx="3"/>
          </p:cNvCxnSpPr>
          <p:nvPr/>
        </p:nvCxnSpPr>
        <p:spPr>
          <a:xfrm flipV="1">
            <a:off x="6194996" y="7854088"/>
            <a:ext cx="2949004" cy="726412"/>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30" name="Straight Arrow Connector 29"/>
          <p:cNvCxnSpPr>
            <a:stCxn id="10" idx="3"/>
          </p:cNvCxnSpPr>
          <p:nvPr/>
        </p:nvCxnSpPr>
        <p:spPr>
          <a:xfrm flipV="1">
            <a:off x="5267596" y="7620000"/>
            <a:ext cx="3876404" cy="500635"/>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32" name="Straight Arrow Connector 31"/>
          <p:cNvCxnSpPr>
            <a:stCxn id="8" idx="3"/>
            <a:endCxn id="11" idx="1"/>
          </p:cNvCxnSpPr>
          <p:nvPr/>
        </p:nvCxnSpPr>
        <p:spPr>
          <a:xfrm>
            <a:off x="6385688" y="7188368"/>
            <a:ext cx="2758312" cy="187162"/>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34" name="Straight Arrow Connector 33"/>
          <p:cNvCxnSpPr>
            <a:stCxn id="7" idx="3"/>
          </p:cNvCxnSpPr>
          <p:nvPr/>
        </p:nvCxnSpPr>
        <p:spPr>
          <a:xfrm>
            <a:off x="5417947" y="6237171"/>
            <a:ext cx="3726053" cy="870211"/>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pic>
        <p:nvPicPr>
          <p:cNvPr id="35" name="Picture 2" descr="Image result for logo html5"/>
          <p:cNvPicPr>
            <a:picLocks noChangeAspect="1" noChangeArrowheads="1"/>
          </p:cNvPicPr>
          <p:nvPr/>
        </p:nvPicPr>
        <p:blipFill>
          <a:blip r:embed="rId9" cstate="print">
            <a:extLst>
              <a:ext uri="{BEBA8EAE-BF5A-486C-A8C5-ECC9F3942E4B}">
                <a14:imgProps xmlns:a14="http://schemas.microsoft.com/office/drawing/2010/main">
                  <a14:imgLayer r:embed="rId10">
                    <a14:imgEffect>
                      <a14:saturation sat="33000"/>
                    </a14:imgEffect>
                  </a14:imgLayer>
                </a14:imgProps>
              </a:ext>
              <a:ext uri="{28A0092B-C50C-407E-A947-70E740481C1C}">
                <a14:useLocalDpi xmlns:a14="http://schemas.microsoft.com/office/drawing/2010/main" val="0"/>
              </a:ext>
            </a:extLst>
          </a:blip>
          <a:srcRect/>
          <a:stretch>
            <a:fillRect/>
          </a:stretch>
        </p:blipFill>
        <p:spPr bwMode="auto">
          <a:xfrm>
            <a:off x="12425568" y="7763698"/>
            <a:ext cx="1079783" cy="1079783"/>
          </a:xfrm>
          <a:prstGeom prst="rect">
            <a:avLst/>
          </a:prstGeom>
          <a:noFill/>
          <a:extLst>
            <a:ext uri="{909E8E84-426E-40DD-AFC4-6F175D3DCCD1}">
              <a14:hiddenFill xmlns:a14="http://schemas.microsoft.com/office/drawing/2010/main">
                <a:solidFill>
                  <a:srgbClr val="FFFFFF"/>
                </a:solidFill>
              </a14:hiddenFill>
            </a:ext>
          </a:extLst>
        </p:spPr>
      </p:pic>
      <p:sp>
        <p:nvSpPr>
          <p:cNvPr id="19" name="Left Arrow 18"/>
          <p:cNvSpPr/>
          <p:nvPr/>
        </p:nvSpPr>
        <p:spPr>
          <a:xfrm>
            <a:off x="8221842" y="7547791"/>
            <a:ext cx="1067249" cy="867604"/>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SSE</a:t>
            </a:r>
            <a:endParaRPr lang="nl-NL" dirty="0"/>
          </a:p>
        </p:txBody>
      </p:sp>
      <p:pic>
        <p:nvPicPr>
          <p:cNvPr id="1026" name="Picture 2" descr="http://127.0.0.1:3000/images/like-tweet.jpg"/>
          <p:cNvPicPr>
            <a:picLocks noChangeAspect="1" noChangeArrowheads="1"/>
          </p:cNvPicPr>
          <p:nvPr/>
        </p:nvPicPr>
        <p:blipFill>
          <a:blip r:embed="rId1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118152" y="6512085"/>
            <a:ext cx="1353449" cy="893276"/>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2" descr="http://127.0.0.1:3000/images/like-tweet.jpg"/>
          <p:cNvPicPr>
            <a:picLocks noChangeAspect="1" noChangeArrowheads="1"/>
          </p:cNvPicPr>
          <p:nvPr/>
        </p:nvPicPr>
        <p:blipFill>
          <a:blip r:embed="rId11"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688539" y="5587990"/>
            <a:ext cx="654801" cy="432168"/>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2" descr="http://127.0.0.1:3000/images/like-tweet.jpg"/>
          <p:cNvPicPr>
            <a:picLocks noChangeAspect="1" noChangeArrowheads="1"/>
          </p:cNvPicPr>
          <p:nvPr/>
        </p:nvPicPr>
        <p:blipFill>
          <a:blip r:embed="rId11"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717775" y="7698591"/>
            <a:ext cx="654801" cy="432168"/>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2" descr="http://127.0.0.1:3000/images/like-tweet.jpg"/>
          <p:cNvPicPr>
            <a:picLocks noChangeAspect="1" noChangeArrowheads="1"/>
          </p:cNvPicPr>
          <p:nvPr/>
        </p:nvPicPr>
        <p:blipFill>
          <a:blip r:embed="rId11"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626217" y="8192741"/>
            <a:ext cx="654801" cy="432168"/>
          </a:xfrm>
          <a:prstGeom prst="rect">
            <a:avLst/>
          </a:prstGeom>
          <a:noFill/>
          <a:extLst>
            <a:ext uri="{909E8E84-426E-40DD-AFC4-6F175D3DCCD1}">
              <a14:hiddenFill xmlns:a14="http://schemas.microsoft.com/office/drawing/2010/main">
                <a:solidFill>
                  <a:srgbClr val="FFFFFF"/>
                </a:solidFill>
              </a14:hiddenFill>
            </a:ext>
          </a:extLst>
        </p:spPr>
      </p:pic>
      <p:sp>
        <p:nvSpPr>
          <p:cNvPr id="6" name="Left-Right Arrow 5"/>
          <p:cNvSpPr/>
          <p:nvPr/>
        </p:nvSpPr>
        <p:spPr>
          <a:xfrm>
            <a:off x="6014648" y="6453769"/>
            <a:ext cx="3529174" cy="1518768"/>
          </a:xfrm>
          <a:prstGeom prst="lef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err="1" smtClean="0"/>
              <a:t>WebSockets</a:t>
            </a:r>
            <a:endParaRPr lang="nl-NL" dirty="0"/>
          </a:p>
        </p:txBody>
      </p:sp>
      <p:sp>
        <p:nvSpPr>
          <p:cNvPr id="41" name="Rectangle 40"/>
          <p:cNvSpPr/>
          <p:nvPr/>
        </p:nvSpPr>
        <p:spPr>
          <a:xfrm>
            <a:off x="7299647" y="4681013"/>
            <a:ext cx="2097069" cy="201915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Allow users to like tweets –and show live list of liked tweets</a:t>
            </a:r>
            <a:endParaRPr lang="nl-NL" dirty="0"/>
          </a:p>
        </p:txBody>
      </p:sp>
    </p:spTree>
    <p:extLst>
      <p:ext uri="{BB962C8B-B14F-4D97-AF65-F5344CB8AC3E}">
        <p14:creationId xmlns:p14="http://schemas.microsoft.com/office/powerpoint/2010/main" val="135139280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Websockets</a:t>
            </a:r>
            <a:r>
              <a:rPr lang="en-US" dirty="0" smtClean="0"/>
              <a:t> </a:t>
            </a:r>
            <a:r>
              <a:rPr lang="en-US" dirty="0"/>
              <a:t>– server side</a:t>
            </a:r>
            <a:endParaRPr lang="nl-NL" dirty="0"/>
          </a:p>
        </p:txBody>
      </p:sp>
      <p:pic>
        <p:nvPicPr>
          <p:cNvPr id="4" name="Picture 3"/>
          <p:cNvPicPr>
            <a:picLocks noChangeAspect="1"/>
          </p:cNvPicPr>
          <p:nvPr/>
        </p:nvPicPr>
        <p:blipFill>
          <a:blip r:embed="rId2"/>
          <a:stretch>
            <a:fillRect/>
          </a:stretch>
        </p:blipFill>
        <p:spPr>
          <a:xfrm>
            <a:off x="977771" y="1793271"/>
            <a:ext cx="10064302" cy="7649887"/>
          </a:xfrm>
          <a:prstGeom prst="rect">
            <a:avLst/>
          </a:prstGeom>
        </p:spPr>
      </p:pic>
      <p:sp>
        <p:nvSpPr>
          <p:cNvPr id="8" name="Heptagon 7"/>
          <p:cNvSpPr/>
          <p:nvPr/>
        </p:nvSpPr>
        <p:spPr>
          <a:xfrm>
            <a:off x="583941" y="2697183"/>
            <a:ext cx="393830" cy="379131"/>
          </a:xfrm>
          <a:prstGeom prst="hep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9" name="Heptagon 8"/>
          <p:cNvSpPr/>
          <p:nvPr/>
        </p:nvSpPr>
        <p:spPr>
          <a:xfrm>
            <a:off x="583941" y="3076314"/>
            <a:ext cx="393830" cy="379131"/>
          </a:xfrm>
          <a:prstGeom prst="hep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0" name="Heptagon 9"/>
          <p:cNvSpPr/>
          <p:nvPr/>
        </p:nvSpPr>
        <p:spPr>
          <a:xfrm>
            <a:off x="583941" y="4032106"/>
            <a:ext cx="393830" cy="379131"/>
          </a:xfrm>
          <a:prstGeom prst="hep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1" name="Heptagon 10"/>
          <p:cNvSpPr/>
          <p:nvPr/>
        </p:nvSpPr>
        <p:spPr>
          <a:xfrm>
            <a:off x="1387505" y="5247756"/>
            <a:ext cx="393830" cy="379131"/>
          </a:xfrm>
          <a:prstGeom prst="hep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2" name="Heptagon 11"/>
          <p:cNvSpPr/>
          <p:nvPr/>
        </p:nvSpPr>
        <p:spPr>
          <a:xfrm>
            <a:off x="780856" y="8056679"/>
            <a:ext cx="393830" cy="379131"/>
          </a:xfrm>
          <a:prstGeom prst="hep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4" name="Rectangle 13"/>
          <p:cNvSpPr/>
          <p:nvPr/>
        </p:nvSpPr>
        <p:spPr>
          <a:xfrm>
            <a:off x="1781335" y="5514109"/>
            <a:ext cx="5118229" cy="277091"/>
          </a:xfrm>
          <a:prstGeom prst="rect">
            <a:avLst/>
          </a:prstGeom>
          <a:solidFill>
            <a:schemeClr val="tx1">
              <a:lumMod val="85000"/>
              <a:lumOff val="1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2670598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Websockets</a:t>
            </a:r>
            <a:r>
              <a:rPr lang="en-US" dirty="0" smtClean="0"/>
              <a:t> </a:t>
            </a:r>
            <a:r>
              <a:rPr lang="en-US" dirty="0"/>
              <a:t>– </a:t>
            </a:r>
            <a:r>
              <a:rPr lang="en-US" dirty="0" smtClean="0"/>
              <a:t>Client </a:t>
            </a:r>
            <a:r>
              <a:rPr lang="en-US" dirty="0"/>
              <a:t>side</a:t>
            </a:r>
            <a:endParaRPr lang="nl-NL" dirty="0"/>
          </a:p>
        </p:txBody>
      </p:sp>
      <p:pic>
        <p:nvPicPr>
          <p:cNvPr id="3" name="Picture 2"/>
          <p:cNvPicPr>
            <a:picLocks noChangeAspect="1"/>
          </p:cNvPicPr>
          <p:nvPr/>
        </p:nvPicPr>
        <p:blipFill>
          <a:blip r:embed="rId2"/>
          <a:stretch>
            <a:fillRect/>
          </a:stretch>
        </p:blipFill>
        <p:spPr>
          <a:xfrm>
            <a:off x="1094510" y="1516604"/>
            <a:ext cx="8312726" cy="7882367"/>
          </a:xfrm>
          <a:prstGeom prst="rect">
            <a:avLst/>
          </a:prstGeom>
        </p:spPr>
      </p:pic>
    </p:spTree>
    <p:extLst>
      <p:ext uri="{BB962C8B-B14F-4D97-AF65-F5344CB8AC3E}">
        <p14:creationId xmlns:p14="http://schemas.microsoft.com/office/powerpoint/2010/main" val="372158893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Tweet likes broadcasting</a:t>
            </a:r>
            <a:endParaRPr lang="nl-NL" dirty="0"/>
          </a:p>
        </p:txBody>
      </p:sp>
      <p:pic>
        <p:nvPicPr>
          <p:cNvPr id="3" name="Picture 2"/>
          <p:cNvPicPr>
            <a:picLocks noChangeAspect="1"/>
          </p:cNvPicPr>
          <p:nvPr/>
        </p:nvPicPr>
        <p:blipFill>
          <a:blip r:embed="rId2"/>
          <a:stretch>
            <a:fillRect/>
          </a:stretch>
        </p:blipFill>
        <p:spPr>
          <a:xfrm>
            <a:off x="977771" y="1996190"/>
            <a:ext cx="15803950" cy="6482792"/>
          </a:xfrm>
          <a:prstGeom prst="rect">
            <a:avLst/>
          </a:prstGeom>
        </p:spPr>
      </p:pic>
      <p:pic>
        <p:nvPicPr>
          <p:cNvPr id="4" name="Picture 33" descr="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860807" y="3514427"/>
            <a:ext cx="2918300" cy="1459151"/>
          </a:xfrm>
          <a:prstGeom prst="rect">
            <a:avLst/>
          </a:prstGeom>
          <a:noFill/>
          <a:extLst>
            <a:ext uri="{909E8E84-426E-40DD-AFC4-6F175D3DCCD1}">
              <a14:hiddenFill xmlns:a14="http://schemas.microsoft.com/office/drawing/2010/main">
                <a:solidFill>
                  <a:srgbClr val="FFFFFF"/>
                </a:solidFill>
              </a14:hiddenFill>
            </a:ext>
          </a:extLst>
        </p:spPr>
      </p:pic>
      <p:sp>
        <p:nvSpPr>
          <p:cNvPr id="6" name="Left Arrow 5"/>
          <p:cNvSpPr/>
          <p:nvPr/>
        </p:nvSpPr>
        <p:spPr>
          <a:xfrm>
            <a:off x="10945091" y="3596856"/>
            <a:ext cx="2850663" cy="1454728"/>
          </a:xfrm>
          <a:prstGeom prst="lef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t>WebSockets</a:t>
            </a:r>
            <a:endParaRPr lang="nl-NL"/>
          </a:p>
        </p:txBody>
      </p:sp>
      <p:sp>
        <p:nvSpPr>
          <p:cNvPr id="7" name="Right Arrow 6"/>
          <p:cNvSpPr/>
          <p:nvPr/>
        </p:nvSpPr>
        <p:spPr>
          <a:xfrm>
            <a:off x="1593272" y="6151418"/>
            <a:ext cx="2175163" cy="789709"/>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600"/>
              <a:t>WebSockets</a:t>
            </a:r>
            <a:endParaRPr lang="nl-NL" sz="1600"/>
          </a:p>
        </p:txBody>
      </p:sp>
    </p:spTree>
    <p:extLst>
      <p:ext uri="{BB962C8B-B14F-4D97-AF65-F5344CB8AC3E}">
        <p14:creationId xmlns:p14="http://schemas.microsoft.com/office/powerpoint/2010/main" val="381728330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12093004" y="7375529"/>
            <a:ext cx="1567578" cy="172690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nl-NL"/>
          </a:p>
        </p:txBody>
      </p:sp>
      <p:sp>
        <p:nvSpPr>
          <p:cNvPr id="11" name="Rounded Rectangle 10"/>
          <p:cNvSpPr/>
          <p:nvPr/>
        </p:nvSpPr>
        <p:spPr>
          <a:xfrm>
            <a:off x="9144000" y="6630424"/>
            <a:ext cx="3281568" cy="14902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4" name="Picture 28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23528" y="8254036"/>
            <a:ext cx="2400006" cy="1178891"/>
          </a:xfrm>
          <a:prstGeom prst="rect">
            <a:avLst/>
          </a:prstGeom>
        </p:spPr>
      </p:pic>
      <p:sp>
        <p:nvSpPr>
          <p:cNvPr id="2" name="Title 1"/>
          <p:cNvSpPr>
            <a:spLocks noGrp="1"/>
          </p:cNvSpPr>
          <p:nvPr>
            <p:ph type="title"/>
          </p:nvPr>
        </p:nvSpPr>
        <p:spPr>
          <a:xfrm>
            <a:off x="977771" y="843460"/>
            <a:ext cx="15010374" cy="1346288"/>
          </a:xfrm>
        </p:spPr>
        <p:txBody>
          <a:bodyPr/>
          <a:lstStyle/>
          <a:p>
            <a:r>
              <a:rPr lang="en-US" dirty="0" smtClean="0"/>
              <a:t>The case at hand</a:t>
            </a:r>
            <a:br>
              <a:rPr lang="en-US" dirty="0" smtClean="0"/>
            </a:br>
            <a:r>
              <a:rPr lang="en-US" dirty="0" smtClean="0"/>
              <a:t>Streaming analysis of tweet events </a:t>
            </a:r>
            <a:endParaRPr lang="nl-NL" dirty="0"/>
          </a:p>
        </p:txBody>
      </p:sp>
      <p:sp>
        <p:nvSpPr>
          <p:cNvPr id="4" name="Cloud 3"/>
          <p:cNvSpPr/>
          <p:nvPr/>
        </p:nvSpPr>
        <p:spPr>
          <a:xfrm>
            <a:off x="5045176" y="2324466"/>
            <a:ext cx="2681024" cy="1410781"/>
          </a:xfrm>
          <a:prstGeom prst="cloud">
            <a:avLst/>
          </a:prstGeom>
          <a:solidFill>
            <a:schemeClr val="bg2">
              <a:lumMod val="95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pic>
        <p:nvPicPr>
          <p:cNvPr id="5" name="Picture 2" descr="https://g.twimg.com/Twitter_logo_blue.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479922" y="2441316"/>
            <a:ext cx="1289850" cy="1049505"/>
          </a:xfrm>
          <a:prstGeom prst="rect">
            <a:avLst/>
          </a:prstGeom>
          <a:noFill/>
          <a:extLst>
            <a:ext uri="{909E8E84-426E-40DD-AFC4-6F175D3DCCD1}">
              <a14:hiddenFill xmlns:a14="http://schemas.microsoft.com/office/drawing/2010/main">
                <a:solidFill>
                  <a:srgbClr val="FFFFFF"/>
                </a:solidFill>
              </a14:hiddenFill>
            </a:ext>
          </a:extLst>
        </p:spPr>
      </p:pic>
      <p:sp>
        <p:nvSpPr>
          <p:cNvPr id="7" name="Rounded Rectangle 6"/>
          <p:cNvSpPr/>
          <p:nvPr/>
        </p:nvSpPr>
        <p:spPr>
          <a:xfrm>
            <a:off x="2700873" y="5571450"/>
            <a:ext cx="2717074" cy="1331441"/>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Client</a:t>
            </a:r>
          </a:p>
        </p:txBody>
      </p:sp>
      <p:sp>
        <p:nvSpPr>
          <p:cNvPr id="8" name="Rounded Rectangle 7"/>
          <p:cNvSpPr/>
          <p:nvPr/>
        </p:nvSpPr>
        <p:spPr>
          <a:xfrm>
            <a:off x="3668614" y="6522647"/>
            <a:ext cx="2717074" cy="1331441"/>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Client</a:t>
            </a:r>
          </a:p>
        </p:txBody>
      </p:sp>
      <p:pic>
        <p:nvPicPr>
          <p:cNvPr id="9" name="Picture 2" descr="Image result for logo html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29209" y="7478493"/>
            <a:ext cx="1079783" cy="1079783"/>
          </a:xfrm>
          <a:prstGeom prst="rect">
            <a:avLst/>
          </a:prstGeom>
          <a:noFill/>
          <a:extLst>
            <a:ext uri="{909E8E84-426E-40DD-AFC4-6F175D3DCCD1}">
              <a14:hiddenFill xmlns:a14="http://schemas.microsoft.com/office/drawing/2010/main">
                <a:solidFill>
                  <a:srgbClr val="FFFFFF"/>
                </a:solidFill>
              </a14:hiddenFill>
            </a:ext>
          </a:extLst>
        </p:spPr>
      </p:pic>
      <p:sp>
        <p:nvSpPr>
          <p:cNvPr id="10" name="Rounded Rectangle 9"/>
          <p:cNvSpPr/>
          <p:nvPr/>
        </p:nvSpPr>
        <p:spPr>
          <a:xfrm>
            <a:off x="4059410" y="7743000"/>
            <a:ext cx="1208186" cy="75527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Client</a:t>
            </a:r>
          </a:p>
        </p:txBody>
      </p:sp>
      <p:sp>
        <p:nvSpPr>
          <p:cNvPr id="12" name="Rounded Rectangle 11"/>
          <p:cNvSpPr/>
          <p:nvPr/>
        </p:nvSpPr>
        <p:spPr>
          <a:xfrm>
            <a:off x="4986810" y="8202865"/>
            <a:ext cx="1208186" cy="75527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Client</a:t>
            </a:r>
          </a:p>
        </p:txBody>
      </p:sp>
      <p:sp>
        <p:nvSpPr>
          <p:cNvPr id="13" name="Right Arrow 12"/>
          <p:cNvSpPr/>
          <p:nvPr/>
        </p:nvSpPr>
        <p:spPr>
          <a:xfrm>
            <a:off x="938287" y="1888463"/>
            <a:ext cx="3837341" cy="2384697"/>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t>Tweets on #oow17 #</a:t>
            </a:r>
            <a:r>
              <a:rPr lang="en-US" dirty="0" err="1" smtClean="0"/>
              <a:t>javaone</a:t>
            </a:r>
            <a:r>
              <a:rPr lang="en-US" dirty="0" smtClean="0"/>
              <a:t> #</a:t>
            </a:r>
            <a:r>
              <a:rPr lang="en-US" dirty="0" err="1" smtClean="0"/>
              <a:t>oraclecode</a:t>
            </a:r>
            <a:endParaRPr lang="nl-NL" dirty="0"/>
          </a:p>
        </p:txBody>
      </p:sp>
      <p:pic>
        <p:nvPicPr>
          <p:cNvPr id="15" name="Picture 28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362107" y="7837548"/>
            <a:ext cx="542365" cy="381858"/>
          </a:xfrm>
          <a:prstGeom prst="rect">
            <a:avLst/>
          </a:prstGeom>
        </p:spPr>
      </p:pic>
      <p:pic>
        <p:nvPicPr>
          <p:cNvPr id="16" name="Picture 28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771522" y="6896627"/>
            <a:ext cx="826443" cy="581866"/>
          </a:xfrm>
          <a:prstGeom prst="rect">
            <a:avLst/>
          </a:prstGeom>
        </p:spPr>
      </p:pic>
      <p:pic>
        <p:nvPicPr>
          <p:cNvPr id="17" name="Picture 28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843498" y="5723850"/>
            <a:ext cx="826443" cy="581866"/>
          </a:xfrm>
          <a:prstGeom prst="rect">
            <a:avLst/>
          </a:prstGeom>
        </p:spPr>
      </p:pic>
      <p:sp>
        <p:nvSpPr>
          <p:cNvPr id="18" name="Rectangle 17"/>
          <p:cNvSpPr/>
          <p:nvPr/>
        </p:nvSpPr>
        <p:spPr>
          <a:xfrm>
            <a:off x="5704307" y="3902016"/>
            <a:ext cx="2097069" cy="2019150"/>
          </a:xfrm>
          <a:prstGeom prst="rect">
            <a:avLst/>
          </a:prstGeom>
          <a:solidFill>
            <a:schemeClr val="accent3">
              <a:lumMod val="20000"/>
              <a:lumOff val="8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Show live tweet feed for conferences</a:t>
            </a:r>
            <a:endParaRPr lang="nl-NL" dirty="0"/>
          </a:p>
        </p:txBody>
      </p:sp>
      <p:sp>
        <p:nvSpPr>
          <p:cNvPr id="22" name="Rounded Rectangle 21"/>
          <p:cNvSpPr/>
          <p:nvPr/>
        </p:nvSpPr>
        <p:spPr>
          <a:xfrm>
            <a:off x="10151931" y="2715491"/>
            <a:ext cx="3708876" cy="2330872"/>
          </a:xfrm>
          <a:prstGeom prst="round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dirty="0">
              <a:solidFill>
                <a:schemeClr val="tx2"/>
              </a:solidFill>
            </a:endParaRPr>
          </a:p>
        </p:txBody>
      </p:sp>
      <p:pic>
        <p:nvPicPr>
          <p:cNvPr id="23" name="Picture 2" descr="Image result for logo kafka"/>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1718242" y="2778324"/>
            <a:ext cx="1820487" cy="956923"/>
          </a:xfrm>
          <a:prstGeom prst="rect">
            <a:avLst/>
          </a:prstGeom>
          <a:noFill/>
          <a:extLst>
            <a:ext uri="{909E8E84-426E-40DD-AFC4-6F175D3DCCD1}">
              <a14:hiddenFill xmlns:a14="http://schemas.microsoft.com/office/drawing/2010/main">
                <a:solidFill>
                  <a:srgbClr val="FFFFFF"/>
                </a:solidFill>
              </a14:hiddenFill>
            </a:ext>
          </a:extLst>
        </p:spPr>
      </p:pic>
      <p:sp>
        <p:nvSpPr>
          <p:cNvPr id="24" name="Lightning Bolt 23"/>
          <p:cNvSpPr/>
          <p:nvPr/>
        </p:nvSpPr>
        <p:spPr>
          <a:xfrm>
            <a:off x="10474777" y="3549229"/>
            <a:ext cx="419861" cy="544476"/>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ounded Rectangle 25"/>
          <p:cNvSpPr/>
          <p:nvPr/>
        </p:nvSpPr>
        <p:spPr>
          <a:xfrm>
            <a:off x="11010915" y="3886887"/>
            <a:ext cx="1414653" cy="8790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Tweets</a:t>
            </a:r>
          </a:p>
          <a:p>
            <a:pPr algn="ctr"/>
            <a:r>
              <a:rPr lang="en-US" dirty="0" smtClean="0"/>
              <a:t>Topic</a:t>
            </a:r>
            <a:endParaRPr lang="nl-NL" dirty="0"/>
          </a:p>
        </p:txBody>
      </p:sp>
      <p:sp>
        <p:nvSpPr>
          <p:cNvPr id="3" name="Freeform 2"/>
          <p:cNvSpPr/>
          <p:nvPr/>
        </p:nvSpPr>
        <p:spPr>
          <a:xfrm>
            <a:off x="6774873" y="2203566"/>
            <a:ext cx="4253345" cy="2009729"/>
          </a:xfrm>
          <a:custGeom>
            <a:avLst/>
            <a:gdLst>
              <a:gd name="connsiteX0" fmla="*/ 0 w 4253345"/>
              <a:gd name="connsiteY0" fmla="*/ 816725 h 2009729"/>
              <a:gd name="connsiteX1" fmla="*/ 1856509 w 4253345"/>
              <a:gd name="connsiteY1" fmla="*/ 27016 h 2009729"/>
              <a:gd name="connsiteX2" fmla="*/ 2854036 w 4253345"/>
              <a:gd name="connsiteY2" fmla="*/ 1689561 h 2009729"/>
              <a:gd name="connsiteX3" fmla="*/ 4253345 w 4253345"/>
              <a:gd name="connsiteY3" fmla="*/ 2008216 h 2009729"/>
            </a:gdLst>
            <a:ahLst/>
            <a:cxnLst>
              <a:cxn ang="0">
                <a:pos x="connsiteX0" y="connsiteY0"/>
              </a:cxn>
              <a:cxn ang="0">
                <a:pos x="connsiteX1" y="connsiteY1"/>
              </a:cxn>
              <a:cxn ang="0">
                <a:pos x="connsiteX2" y="connsiteY2"/>
              </a:cxn>
              <a:cxn ang="0">
                <a:pos x="connsiteX3" y="connsiteY3"/>
              </a:cxn>
            </a:cxnLst>
            <a:rect l="l" t="t" r="r" b="b"/>
            <a:pathLst>
              <a:path w="4253345" h="2009729">
                <a:moveTo>
                  <a:pt x="0" y="816725"/>
                </a:moveTo>
                <a:cubicBezTo>
                  <a:pt x="690418" y="349134"/>
                  <a:pt x="1380836" y="-118457"/>
                  <a:pt x="1856509" y="27016"/>
                </a:cubicBezTo>
                <a:cubicBezTo>
                  <a:pt x="2332182" y="172489"/>
                  <a:pt x="2454563" y="1359361"/>
                  <a:pt x="2854036" y="1689561"/>
                </a:cubicBezTo>
                <a:cubicBezTo>
                  <a:pt x="3253509" y="2019761"/>
                  <a:pt x="3753427" y="2013988"/>
                  <a:pt x="4253345" y="2008216"/>
                </a:cubicBezTo>
              </a:path>
            </a:pathLst>
          </a:custGeom>
          <a:noFill/>
          <a:ln w="28575">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25" name="Picture 33" descr="Related imag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486629" y="6569326"/>
            <a:ext cx="2918300" cy="1459151"/>
          </a:xfrm>
          <a:prstGeom prst="rect">
            <a:avLst/>
          </a:prstGeom>
          <a:noFill/>
          <a:extLst>
            <a:ext uri="{909E8E84-426E-40DD-AFC4-6F175D3DCCD1}">
              <a14:hiddenFill xmlns:a14="http://schemas.microsoft.com/office/drawing/2010/main">
                <a:solidFill>
                  <a:srgbClr val="FFFFFF"/>
                </a:solidFill>
              </a14:hiddenFill>
            </a:ext>
          </a:extLst>
        </p:spPr>
      </p:pic>
      <p:sp>
        <p:nvSpPr>
          <p:cNvPr id="20" name="Freeform 19"/>
          <p:cNvSpPr/>
          <p:nvPr/>
        </p:nvSpPr>
        <p:spPr>
          <a:xfrm>
            <a:off x="10778836" y="4752109"/>
            <a:ext cx="1041809" cy="1884218"/>
          </a:xfrm>
          <a:custGeom>
            <a:avLst/>
            <a:gdLst>
              <a:gd name="connsiteX0" fmla="*/ 969819 w 1041809"/>
              <a:gd name="connsiteY0" fmla="*/ 0 h 1884218"/>
              <a:gd name="connsiteX1" fmla="*/ 969819 w 1041809"/>
              <a:gd name="connsiteY1" fmla="*/ 748146 h 1884218"/>
              <a:gd name="connsiteX2" fmla="*/ 221673 w 1041809"/>
              <a:gd name="connsiteY2" fmla="*/ 1094509 h 1884218"/>
              <a:gd name="connsiteX3" fmla="*/ 0 w 1041809"/>
              <a:gd name="connsiteY3" fmla="*/ 1884218 h 1884218"/>
            </a:gdLst>
            <a:ahLst/>
            <a:cxnLst>
              <a:cxn ang="0">
                <a:pos x="connsiteX0" y="connsiteY0"/>
              </a:cxn>
              <a:cxn ang="0">
                <a:pos x="connsiteX1" y="connsiteY1"/>
              </a:cxn>
              <a:cxn ang="0">
                <a:pos x="connsiteX2" y="connsiteY2"/>
              </a:cxn>
              <a:cxn ang="0">
                <a:pos x="connsiteX3" y="connsiteY3"/>
              </a:cxn>
            </a:cxnLst>
            <a:rect l="l" t="t" r="r" b="b"/>
            <a:pathLst>
              <a:path w="1041809" h="1884218">
                <a:moveTo>
                  <a:pt x="969819" y="0"/>
                </a:moveTo>
                <a:cubicBezTo>
                  <a:pt x="1032164" y="282864"/>
                  <a:pt x="1094510" y="565728"/>
                  <a:pt x="969819" y="748146"/>
                </a:cubicBezTo>
                <a:cubicBezTo>
                  <a:pt x="845128" y="930564"/>
                  <a:pt x="383309" y="905164"/>
                  <a:pt x="221673" y="1094509"/>
                </a:cubicBezTo>
                <a:cubicBezTo>
                  <a:pt x="60037" y="1283854"/>
                  <a:pt x="30018" y="1584036"/>
                  <a:pt x="0" y="1884218"/>
                </a:cubicBezTo>
              </a:path>
            </a:pathLst>
          </a:custGeom>
          <a:noFill/>
          <a:ln w="28575">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7" name="Lightning Bolt 26"/>
          <p:cNvSpPr/>
          <p:nvPr/>
        </p:nvSpPr>
        <p:spPr>
          <a:xfrm>
            <a:off x="10909099" y="5997990"/>
            <a:ext cx="419861" cy="544476"/>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Arrow Connector 27"/>
          <p:cNvCxnSpPr>
            <a:stCxn id="12" idx="3"/>
          </p:cNvCxnSpPr>
          <p:nvPr/>
        </p:nvCxnSpPr>
        <p:spPr>
          <a:xfrm flipV="1">
            <a:off x="6194996" y="7854088"/>
            <a:ext cx="2949004" cy="726412"/>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30" name="Straight Arrow Connector 29"/>
          <p:cNvCxnSpPr>
            <a:stCxn id="10" idx="3"/>
          </p:cNvCxnSpPr>
          <p:nvPr/>
        </p:nvCxnSpPr>
        <p:spPr>
          <a:xfrm flipV="1">
            <a:off x="5267596" y="7620000"/>
            <a:ext cx="3876404" cy="500635"/>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32" name="Straight Arrow Connector 31"/>
          <p:cNvCxnSpPr>
            <a:stCxn id="8" idx="3"/>
            <a:endCxn id="11" idx="1"/>
          </p:cNvCxnSpPr>
          <p:nvPr/>
        </p:nvCxnSpPr>
        <p:spPr>
          <a:xfrm>
            <a:off x="6385688" y="7188368"/>
            <a:ext cx="2758312" cy="187162"/>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34" name="Straight Arrow Connector 33"/>
          <p:cNvCxnSpPr>
            <a:stCxn id="7" idx="3"/>
          </p:cNvCxnSpPr>
          <p:nvPr/>
        </p:nvCxnSpPr>
        <p:spPr>
          <a:xfrm>
            <a:off x="5417947" y="6237171"/>
            <a:ext cx="3726053" cy="870211"/>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pic>
        <p:nvPicPr>
          <p:cNvPr id="35" name="Picture 2" descr="Image result for logo html5"/>
          <p:cNvPicPr>
            <a:picLocks noChangeAspect="1" noChangeArrowheads="1"/>
          </p:cNvPicPr>
          <p:nvPr/>
        </p:nvPicPr>
        <p:blipFill>
          <a:blip r:embed="rId9" cstate="print">
            <a:extLst>
              <a:ext uri="{BEBA8EAE-BF5A-486C-A8C5-ECC9F3942E4B}">
                <a14:imgProps xmlns:a14="http://schemas.microsoft.com/office/drawing/2010/main">
                  <a14:imgLayer r:embed="rId10">
                    <a14:imgEffect>
                      <a14:saturation sat="33000"/>
                    </a14:imgEffect>
                  </a14:imgLayer>
                </a14:imgProps>
              </a:ext>
              <a:ext uri="{28A0092B-C50C-407E-A947-70E740481C1C}">
                <a14:useLocalDpi xmlns:a14="http://schemas.microsoft.com/office/drawing/2010/main" val="0"/>
              </a:ext>
            </a:extLst>
          </a:blip>
          <a:srcRect/>
          <a:stretch>
            <a:fillRect/>
          </a:stretch>
        </p:blipFill>
        <p:spPr bwMode="auto">
          <a:xfrm>
            <a:off x="12425568" y="7763698"/>
            <a:ext cx="1079783" cy="1079783"/>
          </a:xfrm>
          <a:prstGeom prst="rect">
            <a:avLst/>
          </a:prstGeom>
          <a:noFill/>
          <a:extLst>
            <a:ext uri="{909E8E84-426E-40DD-AFC4-6F175D3DCCD1}">
              <a14:hiddenFill xmlns:a14="http://schemas.microsoft.com/office/drawing/2010/main">
                <a:solidFill>
                  <a:srgbClr val="FFFFFF"/>
                </a:solidFill>
              </a14:hiddenFill>
            </a:ext>
          </a:extLst>
        </p:spPr>
      </p:pic>
      <p:sp>
        <p:nvSpPr>
          <p:cNvPr id="19" name="Left Arrow 18"/>
          <p:cNvSpPr/>
          <p:nvPr/>
        </p:nvSpPr>
        <p:spPr>
          <a:xfrm>
            <a:off x="8221842" y="7547791"/>
            <a:ext cx="1067249" cy="867604"/>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SSE</a:t>
            </a:r>
            <a:endParaRPr lang="nl-NL" dirty="0"/>
          </a:p>
        </p:txBody>
      </p:sp>
      <p:pic>
        <p:nvPicPr>
          <p:cNvPr id="1026" name="Picture 2" descr="http://127.0.0.1:3000/images/like-tweet.jpg"/>
          <p:cNvPicPr>
            <a:picLocks noChangeAspect="1" noChangeArrowheads="1"/>
          </p:cNvPicPr>
          <p:nvPr/>
        </p:nvPicPr>
        <p:blipFill>
          <a:blip r:embed="rId1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118152" y="6512085"/>
            <a:ext cx="1353449" cy="893276"/>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2" descr="http://127.0.0.1:3000/images/like-tweet.jpg"/>
          <p:cNvPicPr>
            <a:picLocks noChangeAspect="1" noChangeArrowheads="1"/>
          </p:cNvPicPr>
          <p:nvPr/>
        </p:nvPicPr>
        <p:blipFill>
          <a:blip r:embed="rId11"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688539" y="5587990"/>
            <a:ext cx="654801" cy="432168"/>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2" descr="http://127.0.0.1:3000/images/like-tweet.jpg"/>
          <p:cNvPicPr>
            <a:picLocks noChangeAspect="1" noChangeArrowheads="1"/>
          </p:cNvPicPr>
          <p:nvPr/>
        </p:nvPicPr>
        <p:blipFill>
          <a:blip r:embed="rId11"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717775" y="7698591"/>
            <a:ext cx="654801" cy="432168"/>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2" descr="http://127.0.0.1:3000/images/like-tweet.jpg"/>
          <p:cNvPicPr>
            <a:picLocks noChangeAspect="1" noChangeArrowheads="1"/>
          </p:cNvPicPr>
          <p:nvPr/>
        </p:nvPicPr>
        <p:blipFill>
          <a:blip r:embed="rId11"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626217" y="8192741"/>
            <a:ext cx="654801" cy="432168"/>
          </a:xfrm>
          <a:prstGeom prst="rect">
            <a:avLst/>
          </a:prstGeom>
          <a:noFill/>
          <a:extLst>
            <a:ext uri="{909E8E84-426E-40DD-AFC4-6F175D3DCCD1}">
              <a14:hiddenFill xmlns:a14="http://schemas.microsoft.com/office/drawing/2010/main">
                <a:solidFill>
                  <a:srgbClr val="FFFFFF"/>
                </a:solidFill>
              </a14:hiddenFill>
            </a:ext>
          </a:extLst>
        </p:spPr>
      </p:pic>
      <p:sp>
        <p:nvSpPr>
          <p:cNvPr id="6" name="Left-Right Arrow 5"/>
          <p:cNvSpPr/>
          <p:nvPr/>
        </p:nvSpPr>
        <p:spPr>
          <a:xfrm>
            <a:off x="6014648" y="6453769"/>
            <a:ext cx="3529174" cy="1518768"/>
          </a:xfrm>
          <a:prstGeom prst="lef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err="1" smtClean="0"/>
              <a:t>WebSockets</a:t>
            </a:r>
            <a:endParaRPr lang="nl-NL" dirty="0"/>
          </a:p>
        </p:txBody>
      </p:sp>
      <p:sp>
        <p:nvSpPr>
          <p:cNvPr id="40" name="Rectangle 39"/>
          <p:cNvSpPr/>
          <p:nvPr/>
        </p:nvSpPr>
        <p:spPr>
          <a:xfrm>
            <a:off x="6290539" y="4264449"/>
            <a:ext cx="2097069" cy="201915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Allow users to like tweets –and show live list of liked tweets</a:t>
            </a:r>
            <a:endParaRPr lang="nl-NL" dirty="0"/>
          </a:p>
        </p:txBody>
      </p:sp>
      <p:sp>
        <p:nvSpPr>
          <p:cNvPr id="33" name="Rectangle 32"/>
          <p:cNvSpPr/>
          <p:nvPr/>
        </p:nvSpPr>
        <p:spPr>
          <a:xfrm>
            <a:off x="7149523" y="4601150"/>
            <a:ext cx="2097069" cy="2019150"/>
          </a:xfrm>
          <a:prstGeom prst="rect">
            <a:avLst/>
          </a:prstGeom>
          <a:solidFill>
            <a:schemeClr val="accent3">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solidFill>
                  <a:schemeClr val="tx1"/>
                </a:solidFill>
              </a:rPr>
              <a:t>Show live tweet aggregates per conference</a:t>
            </a:r>
            <a:endParaRPr lang="nl-NL" dirty="0">
              <a:solidFill>
                <a:schemeClr val="tx1"/>
              </a:solidFill>
            </a:endParaRPr>
          </a:p>
        </p:txBody>
      </p:sp>
    </p:spTree>
    <p:extLst>
      <p:ext uri="{BB962C8B-B14F-4D97-AF65-F5344CB8AC3E}">
        <p14:creationId xmlns:p14="http://schemas.microsoft.com/office/powerpoint/2010/main" val="10056559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12093004" y="7375529"/>
            <a:ext cx="1567578" cy="172690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nl-NL"/>
          </a:p>
        </p:txBody>
      </p:sp>
      <p:sp>
        <p:nvSpPr>
          <p:cNvPr id="11" name="Rounded Rectangle 10"/>
          <p:cNvSpPr/>
          <p:nvPr/>
        </p:nvSpPr>
        <p:spPr>
          <a:xfrm>
            <a:off x="9144000" y="6630424"/>
            <a:ext cx="3281568" cy="14902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4" name="Picture 28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23528" y="8254036"/>
            <a:ext cx="2400006" cy="1178891"/>
          </a:xfrm>
          <a:prstGeom prst="rect">
            <a:avLst/>
          </a:prstGeom>
        </p:spPr>
      </p:pic>
      <p:sp>
        <p:nvSpPr>
          <p:cNvPr id="2" name="Title 1"/>
          <p:cNvSpPr>
            <a:spLocks noGrp="1"/>
          </p:cNvSpPr>
          <p:nvPr>
            <p:ph type="title"/>
          </p:nvPr>
        </p:nvSpPr>
        <p:spPr>
          <a:xfrm>
            <a:off x="977770" y="843460"/>
            <a:ext cx="16362493" cy="1346288"/>
          </a:xfrm>
        </p:spPr>
        <p:txBody>
          <a:bodyPr/>
          <a:lstStyle/>
          <a:p>
            <a:r>
              <a:rPr lang="en-US" dirty="0" smtClean="0"/>
              <a:t>The case at hand - Streaming analysis of Tweets</a:t>
            </a:r>
            <a:endParaRPr lang="nl-NL" dirty="0"/>
          </a:p>
        </p:txBody>
      </p:sp>
      <p:sp>
        <p:nvSpPr>
          <p:cNvPr id="4" name="Cloud 3"/>
          <p:cNvSpPr/>
          <p:nvPr/>
        </p:nvSpPr>
        <p:spPr>
          <a:xfrm>
            <a:off x="5045176" y="2324466"/>
            <a:ext cx="2681024" cy="1410781"/>
          </a:xfrm>
          <a:prstGeom prst="cloud">
            <a:avLst/>
          </a:prstGeom>
          <a:solidFill>
            <a:schemeClr val="bg2">
              <a:lumMod val="95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pic>
        <p:nvPicPr>
          <p:cNvPr id="5" name="Picture 2" descr="https://g.twimg.com/Twitter_logo_blue.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479922" y="2441316"/>
            <a:ext cx="1289850" cy="1049505"/>
          </a:xfrm>
          <a:prstGeom prst="rect">
            <a:avLst/>
          </a:prstGeom>
          <a:noFill/>
          <a:extLst>
            <a:ext uri="{909E8E84-426E-40DD-AFC4-6F175D3DCCD1}">
              <a14:hiddenFill xmlns:a14="http://schemas.microsoft.com/office/drawing/2010/main">
                <a:solidFill>
                  <a:srgbClr val="FFFFFF"/>
                </a:solidFill>
              </a14:hiddenFill>
            </a:ext>
          </a:extLst>
        </p:spPr>
      </p:pic>
      <p:sp>
        <p:nvSpPr>
          <p:cNvPr id="7" name="Rounded Rectangle 6"/>
          <p:cNvSpPr/>
          <p:nvPr/>
        </p:nvSpPr>
        <p:spPr>
          <a:xfrm>
            <a:off x="2700873" y="5571450"/>
            <a:ext cx="2717074" cy="1331441"/>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Client</a:t>
            </a:r>
          </a:p>
        </p:txBody>
      </p:sp>
      <p:sp>
        <p:nvSpPr>
          <p:cNvPr id="8" name="Rounded Rectangle 7"/>
          <p:cNvSpPr/>
          <p:nvPr/>
        </p:nvSpPr>
        <p:spPr>
          <a:xfrm>
            <a:off x="3668614" y="6522647"/>
            <a:ext cx="2717074" cy="1331441"/>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Client</a:t>
            </a:r>
          </a:p>
        </p:txBody>
      </p:sp>
      <p:pic>
        <p:nvPicPr>
          <p:cNvPr id="9" name="Picture 2" descr="Image result for logo html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29209" y="7478493"/>
            <a:ext cx="1079783" cy="1079783"/>
          </a:xfrm>
          <a:prstGeom prst="rect">
            <a:avLst/>
          </a:prstGeom>
          <a:noFill/>
          <a:extLst>
            <a:ext uri="{909E8E84-426E-40DD-AFC4-6F175D3DCCD1}">
              <a14:hiddenFill xmlns:a14="http://schemas.microsoft.com/office/drawing/2010/main">
                <a:solidFill>
                  <a:srgbClr val="FFFFFF"/>
                </a:solidFill>
              </a14:hiddenFill>
            </a:ext>
          </a:extLst>
        </p:spPr>
      </p:pic>
      <p:sp>
        <p:nvSpPr>
          <p:cNvPr id="10" name="Rounded Rectangle 9"/>
          <p:cNvSpPr/>
          <p:nvPr/>
        </p:nvSpPr>
        <p:spPr>
          <a:xfrm>
            <a:off x="4059410" y="7743000"/>
            <a:ext cx="1208186" cy="75527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Client</a:t>
            </a:r>
          </a:p>
        </p:txBody>
      </p:sp>
      <p:sp>
        <p:nvSpPr>
          <p:cNvPr id="12" name="Rounded Rectangle 11"/>
          <p:cNvSpPr/>
          <p:nvPr/>
        </p:nvSpPr>
        <p:spPr>
          <a:xfrm>
            <a:off x="4986810" y="8202865"/>
            <a:ext cx="1208186" cy="75527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Client</a:t>
            </a:r>
          </a:p>
        </p:txBody>
      </p:sp>
      <p:sp>
        <p:nvSpPr>
          <p:cNvPr id="13" name="Right Arrow 12"/>
          <p:cNvSpPr/>
          <p:nvPr/>
        </p:nvSpPr>
        <p:spPr>
          <a:xfrm>
            <a:off x="938287" y="1888463"/>
            <a:ext cx="3837341" cy="2384697"/>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t>Tweets on #oow17 #</a:t>
            </a:r>
            <a:r>
              <a:rPr lang="en-US" dirty="0" err="1" smtClean="0"/>
              <a:t>javaone</a:t>
            </a:r>
            <a:r>
              <a:rPr lang="en-US" dirty="0" smtClean="0"/>
              <a:t> #</a:t>
            </a:r>
            <a:r>
              <a:rPr lang="en-US" dirty="0" err="1" smtClean="0"/>
              <a:t>oraclecode</a:t>
            </a:r>
            <a:endParaRPr lang="nl-NL" dirty="0"/>
          </a:p>
        </p:txBody>
      </p:sp>
      <p:pic>
        <p:nvPicPr>
          <p:cNvPr id="15" name="Picture 28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362107" y="7837548"/>
            <a:ext cx="542365" cy="381858"/>
          </a:xfrm>
          <a:prstGeom prst="rect">
            <a:avLst/>
          </a:prstGeom>
        </p:spPr>
      </p:pic>
      <p:pic>
        <p:nvPicPr>
          <p:cNvPr id="16" name="Picture 28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771522" y="6896627"/>
            <a:ext cx="826443" cy="581866"/>
          </a:xfrm>
          <a:prstGeom prst="rect">
            <a:avLst/>
          </a:prstGeom>
        </p:spPr>
      </p:pic>
      <p:pic>
        <p:nvPicPr>
          <p:cNvPr id="17" name="Picture 28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843498" y="5723850"/>
            <a:ext cx="826443" cy="581866"/>
          </a:xfrm>
          <a:prstGeom prst="rect">
            <a:avLst/>
          </a:prstGeom>
        </p:spPr>
      </p:pic>
      <p:sp>
        <p:nvSpPr>
          <p:cNvPr id="18" name="Rectangle 17"/>
          <p:cNvSpPr/>
          <p:nvPr/>
        </p:nvSpPr>
        <p:spPr>
          <a:xfrm>
            <a:off x="5704307" y="3902016"/>
            <a:ext cx="2097069" cy="2019150"/>
          </a:xfrm>
          <a:prstGeom prst="rect">
            <a:avLst/>
          </a:prstGeom>
          <a:solidFill>
            <a:schemeClr val="accent3">
              <a:lumMod val="20000"/>
              <a:lumOff val="8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Show live tweet feed for conferences</a:t>
            </a:r>
            <a:endParaRPr lang="nl-NL" dirty="0"/>
          </a:p>
        </p:txBody>
      </p:sp>
      <p:sp>
        <p:nvSpPr>
          <p:cNvPr id="22" name="Rounded Rectangle 21"/>
          <p:cNvSpPr/>
          <p:nvPr/>
        </p:nvSpPr>
        <p:spPr>
          <a:xfrm>
            <a:off x="10151931" y="2715491"/>
            <a:ext cx="5614542" cy="2330872"/>
          </a:xfrm>
          <a:prstGeom prst="round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dirty="0">
              <a:solidFill>
                <a:schemeClr val="tx2"/>
              </a:solidFill>
            </a:endParaRPr>
          </a:p>
        </p:txBody>
      </p:sp>
      <p:pic>
        <p:nvPicPr>
          <p:cNvPr id="23" name="Picture 2" descr="Image result for logo kafka"/>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1718242" y="2778324"/>
            <a:ext cx="1820487" cy="956923"/>
          </a:xfrm>
          <a:prstGeom prst="rect">
            <a:avLst/>
          </a:prstGeom>
          <a:noFill/>
          <a:extLst>
            <a:ext uri="{909E8E84-426E-40DD-AFC4-6F175D3DCCD1}">
              <a14:hiddenFill xmlns:a14="http://schemas.microsoft.com/office/drawing/2010/main">
                <a:solidFill>
                  <a:srgbClr val="FFFFFF"/>
                </a:solidFill>
              </a14:hiddenFill>
            </a:ext>
          </a:extLst>
        </p:spPr>
      </p:pic>
      <p:sp>
        <p:nvSpPr>
          <p:cNvPr id="24" name="Lightning Bolt 23"/>
          <p:cNvSpPr/>
          <p:nvPr/>
        </p:nvSpPr>
        <p:spPr>
          <a:xfrm>
            <a:off x="10474777" y="3549229"/>
            <a:ext cx="419861" cy="544476"/>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ounded Rectangle 25"/>
          <p:cNvSpPr/>
          <p:nvPr/>
        </p:nvSpPr>
        <p:spPr>
          <a:xfrm>
            <a:off x="11010915" y="3886887"/>
            <a:ext cx="1414653" cy="8790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Tweets</a:t>
            </a:r>
          </a:p>
          <a:p>
            <a:pPr algn="ctr"/>
            <a:r>
              <a:rPr lang="en-US" dirty="0" smtClean="0"/>
              <a:t>Topic</a:t>
            </a:r>
            <a:endParaRPr lang="nl-NL" dirty="0"/>
          </a:p>
        </p:txBody>
      </p:sp>
      <p:sp>
        <p:nvSpPr>
          <p:cNvPr id="3" name="Freeform 2"/>
          <p:cNvSpPr/>
          <p:nvPr/>
        </p:nvSpPr>
        <p:spPr>
          <a:xfrm>
            <a:off x="6774873" y="2203566"/>
            <a:ext cx="4253345" cy="2009729"/>
          </a:xfrm>
          <a:custGeom>
            <a:avLst/>
            <a:gdLst>
              <a:gd name="connsiteX0" fmla="*/ 0 w 4253345"/>
              <a:gd name="connsiteY0" fmla="*/ 816725 h 2009729"/>
              <a:gd name="connsiteX1" fmla="*/ 1856509 w 4253345"/>
              <a:gd name="connsiteY1" fmla="*/ 27016 h 2009729"/>
              <a:gd name="connsiteX2" fmla="*/ 2854036 w 4253345"/>
              <a:gd name="connsiteY2" fmla="*/ 1689561 h 2009729"/>
              <a:gd name="connsiteX3" fmla="*/ 4253345 w 4253345"/>
              <a:gd name="connsiteY3" fmla="*/ 2008216 h 2009729"/>
            </a:gdLst>
            <a:ahLst/>
            <a:cxnLst>
              <a:cxn ang="0">
                <a:pos x="connsiteX0" y="connsiteY0"/>
              </a:cxn>
              <a:cxn ang="0">
                <a:pos x="connsiteX1" y="connsiteY1"/>
              </a:cxn>
              <a:cxn ang="0">
                <a:pos x="connsiteX2" y="connsiteY2"/>
              </a:cxn>
              <a:cxn ang="0">
                <a:pos x="connsiteX3" y="connsiteY3"/>
              </a:cxn>
            </a:cxnLst>
            <a:rect l="l" t="t" r="r" b="b"/>
            <a:pathLst>
              <a:path w="4253345" h="2009729">
                <a:moveTo>
                  <a:pt x="0" y="816725"/>
                </a:moveTo>
                <a:cubicBezTo>
                  <a:pt x="690418" y="349134"/>
                  <a:pt x="1380836" y="-118457"/>
                  <a:pt x="1856509" y="27016"/>
                </a:cubicBezTo>
                <a:cubicBezTo>
                  <a:pt x="2332182" y="172489"/>
                  <a:pt x="2454563" y="1359361"/>
                  <a:pt x="2854036" y="1689561"/>
                </a:cubicBezTo>
                <a:cubicBezTo>
                  <a:pt x="3253509" y="2019761"/>
                  <a:pt x="3753427" y="2013988"/>
                  <a:pt x="4253345" y="2008216"/>
                </a:cubicBezTo>
              </a:path>
            </a:pathLst>
          </a:custGeom>
          <a:noFill/>
          <a:ln w="28575">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25" name="Picture 33" descr="Related imag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486629" y="6569326"/>
            <a:ext cx="2918300" cy="1459151"/>
          </a:xfrm>
          <a:prstGeom prst="rect">
            <a:avLst/>
          </a:prstGeom>
          <a:noFill/>
          <a:extLst>
            <a:ext uri="{909E8E84-426E-40DD-AFC4-6F175D3DCCD1}">
              <a14:hiddenFill xmlns:a14="http://schemas.microsoft.com/office/drawing/2010/main">
                <a:solidFill>
                  <a:srgbClr val="FFFFFF"/>
                </a:solidFill>
              </a14:hiddenFill>
            </a:ext>
          </a:extLst>
        </p:spPr>
      </p:pic>
      <p:sp>
        <p:nvSpPr>
          <p:cNvPr id="20" name="Freeform 19"/>
          <p:cNvSpPr/>
          <p:nvPr/>
        </p:nvSpPr>
        <p:spPr>
          <a:xfrm>
            <a:off x="10778836" y="4752109"/>
            <a:ext cx="1041809" cy="1884218"/>
          </a:xfrm>
          <a:custGeom>
            <a:avLst/>
            <a:gdLst>
              <a:gd name="connsiteX0" fmla="*/ 969819 w 1041809"/>
              <a:gd name="connsiteY0" fmla="*/ 0 h 1884218"/>
              <a:gd name="connsiteX1" fmla="*/ 969819 w 1041809"/>
              <a:gd name="connsiteY1" fmla="*/ 748146 h 1884218"/>
              <a:gd name="connsiteX2" fmla="*/ 221673 w 1041809"/>
              <a:gd name="connsiteY2" fmla="*/ 1094509 h 1884218"/>
              <a:gd name="connsiteX3" fmla="*/ 0 w 1041809"/>
              <a:gd name="connsiteY3" fmla="*/ 1884218 h 1884218"/>
            </a:gdLst>
            <a:ahLst/>
            <a:cxnLst>
              <a:cxn ang="0">
                <a:pos x="connsiteX0" y="connsiteY0"/>
              </a:cxn>
              <a:cxn ang="0">
                <a:pos x="connsiteX1" y="connsiteY1"/>
              </a:cxn>
              <a:cxn ang="0">
                <a:pos x="connsiteX2" y="connsiteY2"/>
              </a:cxn>
              <a:cxn ang="0">
                <a:pos x="connsiteX3" y="connsiteY3"/>
              </a:cxn>
            </a:cxnLst>
            <a:rect l="l" t="t" r="r" b="b"/>
            <a:pathLst>
              <a:path w="1041809" h="1884218">
                <a:moveTo>
                  <a:pt x="969819" y="0"/>
                </a:moveTo>
                <a:cubicBezTo>
                  <a:pt x="1032164" y="282864"/>
                  <a:pt x="1094510" y="565728"/>
                  <a:pt x="969819" y="748146"/>
                </a:cubicBezTo>
                <a:cubicBezTo>
                  <a:pt x="845128" y="930564"/>
                  <a:pt x="383309" y="905164"/>
                  <a:pt x="221673" y="1094509"/>
                </a:cubicBezTo>
                <a:cubicBezTo>
                  <a:pt x="60037" y="1283854"/>
                  <a:pt x="30018" y="1584036"/>
                  <a:pt x="0" y="1884218"/>
                </a:cubicBezTo>
              </a:path>
            </a:pathLst>
          </a:custGeom>
          <a:noFill/>
          <a:ln w="28575">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7" name="Lightning Bolt 26"/>
          <p:cNvSpPr/>
          <p:nvPr/>
        </p:nvSpPr>
        <p:spPr>
          <a:xfrm>
            <a:off x="10909099" y="5997990"/>
            <a:ext cx="419861" cy="544476"/>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Arrow Connector 27"/>
          <p:cNvCxnSpPr>
            <a:stCxn id="12" idx="3"/>
          </p:cNvCxnSpPr>
          <p:nvPr/>
        </p:nvCxnSpPr>
        <p:spPr>
          <a:xfrm flipV="1">
            <a:off x="6194996" y="7854088"/>
            <a:ext cx="2949004" cy="726412"/>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30" name="Straight Arrow Connector 29"/>
          <p:cNvCxnSpPr>
            <a:stCxn id="10" idx="3"/>
          </p:cNvCxnSpPr>
          <p:nvPr/>
        </p:nvCxnSpPr>
        <p:spPr>
          <a:xfrm flipV="1">
            <a:off x="5267596" y="7620000"/>
            <a:ext cx="3876404" cy="500635"/>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32" name="Straight Arrow Connector 31"/>
          <p:cNvCxnSpPr>
            <a:stCxn id="8" idx="3"/>
            <a:endCxn id="11" idx="1"/>
          </p:cNvCxnSpPr>
          <p:nvPr/>
        </p:nvCxnSpPr>
        <p:spPr>
          <a:xfrm>
            <a:off x="6385688" y="7188368"/>
            <a:ext cx="2758312" cy="187162"/>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34" name="Straight Arrow Connector 33"/>
          <p:cNvCxnSpPr>
            <a:stCxn id="7" idx="3"/>
          </p:cNvCxnSpPr>
          <p:nvPr/>
        </p:nvCxnSpPr>
        <p:spPr>
          <a:xfrm>
            <a:off x="5417947" y="6237171"/>
            <a:ext cx="3726053" cy="870211"/>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pic>
        <p:nvPicPr>
          <p:cNvPr id="35" name="Picture 2" descr="Image result for logo html5"/>
          <p:cNvPicPr>
            <a:picLocks noChangeAspect="1" noChangeArrowheads="1"/>
          </p:cNvPicPr>
          <p:nvPr/>
        </p:nvPicPr>
        <p:blipFill>
          <a:blip r:embed="rId9" cstate="print">
            <a:extLst>
              <a:ext uri="{BEBA8EAE-BF5A-486C-A8C5-ECC9F3942E4B}">
                <a14:imgProps xmlns:a14="http://schemas.microsoft.com/office/drawing/2010/main">
                  <a14:imgLayer r:embed="rId10">
                    <a14:imgEffect>
                      <a14:saturation sat="33000"/>
                    </a14:imgEffect>
                  </a14:imgLayer>
                </a14:imgProps>
              </a:ext>
              <a:ext uri="{28A0092B-C50C-407E-A947-70E740481C1C}">
                <a14:useLocalDpi xmlns:a14="http://schemas.microsoft.com/office/drawing/2010/main" val="0"/>
              </a:ext>
            </a:extLst>
          </a:blip>
          <a:srcRect/>
          <a:stretch>
            <a:fillRect/>
          </a:stretch>
        </p:blipFill>
        <p:spPr bwMode="auto">
          <a:xfrm>
            <a:off x="12425568" y="7763698"/>
            <a:ext cx="1079783" cy="1079783"/>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ttp://127.0.0.1:3000/images/like-tweet.jpg"/>
          <p:cNvPicPr>
            <a:picLocks noChangeAspect="1" noChangeArrowheads="1"/>
          </p:cNvPicPr>
          <p:nvPr/>
        </p:nvPicPr>
        <p:blipFill>
          <a:blip r:embed="rId1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118152" y="6512085"/>
            <a:ext cx="1353449" cy="893276"/>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2" descr="http://127.0.0.1:3000/images/like-tweet.jpg"/>
          <p:cNvPicPr>
            <a:picLocks noChangeAspect="1" noChangeArrowheads="1"/>
          </p:cNvPicPr>
          <p:nvPr/>
        </p:nvPicPr>
        <p:blipFill>
          <a:blip r:embed="rId11"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688539" y="5587990"/>
            <a:ext cx="654801" cy="432168"/>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2" descr="http://127.0.0.1:3000/images/like-tweet.jpg"/>
          <p:cNvPicPr>
            <a:picLocks noChangeAspect="1" noChangeArrowheads="1"/>
          </p:cNvPicPr>
          <p:nvPr/>
        </p:nvPicPr>
        <p:blipFill>
          <a:blip r:embed="rId11"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717775" y="7698591"/>
            <a:ext cx="654801" cy="432168"/>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2" descr="http://127.0.0.1:3000/images/like-tweet.jpg"/>
          <p:cNvPicPr>
            <a:picLocks noChangeAspect="1" noChangeArrowheads="1"/>
          </p:cNvPicPr>
          <p:nvPr/>
        </p:nvPicPr>
        <p:blipFill>
          <a:blip r:embed="rId11"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626217" y="8192741"/>
            <a:ext cx="654801" cy="432168"/>
          </a:xfrm>
          <a:prstGeom prst="rect">
            <a:avLst/>
          </a:prstGeom>
          <a:noFill/>
          <a:extLst>
            <a:ext uri="{909E8E84-426E-40DD-AFC4-6F175D3DCCD1}">
              <a14:hiddenFill xmlns:a14="http://schemas.microsoft.com/office/drawing/2010/main">
                <a:solidFill>
                  <a:srgbClr val="FFFFFF"/>
                </a:solidFill>
              </a14:hiddenFill>
            </a:ext>
          </a:extLst>
        </p:spPr>
      </p:pic>
      <p:sp>
        <p:nvSpPr>
          <p:cNvPr id="6" name="Left-Right Arrow 5"/>
          <p:cNvSpPr/>
          <p:nvPr/>
        </p:nvSpPr>
        <p:spPr>
          <a:xfrm>
            <a:off x="6014648" y="6453769"/>
            <a:ext cx="3529174" cy="1518768"/>
          </a:xfrm>
          <a:prstGeom prst="lef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err="1" smtClean="0"/>
              <a:t>WebSockets</a:t>
            </a:r>
            <a:endParaRPr lang="nl-NL" dirty="0"/>
          </a:p>
        </p:txBody>
      </p:sp>
      <p:sp>
        <p:nvSpPr>
          <p:cNvPr id="40" name="Rectangle 39"/>
          <p:cNvSpPr/>
          <p:nvPr/>
        </p:nvSpPr>
        <p:spPr>
          <a:xfrm>
            <a:off x="6290539" y="4264449"/>
            <a:ext cx="2097069" cy="201915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Allow users to like tweets –and show live list of liked tweets</a:t>
            </a:r>
            <a:endParaRPr lang="nl-NL" dirty="0"/>
          </a:p>
        </p:txBody>
      </p:sp>
      <p:sp>
        <p:nvSpPr>
          <p:cNvPr id="33" name="Rectangle 32"/>
          <p:cNvSpPr/>
          <p:nvPr/>
        </p:nvSpPr>
        <p:spPr>
          <a:xfrm>
            <a:off x="7149523" y="4601150"/>
            <a:ext cx="2097069" cy="2019150"/>
          </a:xfrm>
          <a:prstGeom prst="rect">
            <a:avLst/>
          </a:prstGeom>
          <a:solidFill>
            <a:schemeClr val="accent3">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solidFill>
                  <a:schemeClr val="tx1"/>
                </a:solidFill>
              </a:rPr>
              <a:t>Show live tweet aggregates per conference</a:t>
            </a:r>
            <a:endParaRPr lang="nl-NL" dirty="0">
              <a:solidFill>
                <a:schemeClr val="tx1"/>
              </a:solidFill>
            </a:endParaRPr>
          </a:p>
        </p:txBody>
      </p:sp>
      <p:sp>
        <p:nvSpPr>
          <p:cNvPr id="41" name="Rounded Rectangle 40"/>
          <p:cNvSpPr/>
          <p:nvPr/>
        </p:nvSpPr>
        <p:spPr>
          <a:xfrm>
            <a:off x="12798024" y="3901829"/>
            <a:ext cx="2327774" cy="8790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err="1" smtClean="0"/>
              <a:t>tweetAnalytics</a:t>
            </a:r>
            <a:r>
              <a:rPr lang="nl-NL" dirty="0" smtClean="0"/>
              <a:t/>
            </a:r>
            <a:br>
              <a:rPr lang="nl-NL" dirty="0" smtClean="0"/>
            </a:br>
            <a:r>
              <a:rPr lang="nl-NL" dirty="0" smtClean="0"/>
              <a:t>Topic</a:t>
            </a:r>
            <a:endParaRPr lang="nl-NL" dirty="0"/>
          </a:p>
        </p:txBody>
      </p:sp>
      <p:sp>
        <p:nvSpPr>
          <p:cNvPr id="42" name="Lightning Bolt 41"/>
          <p:cNvSpPr/>
          <p:nvPr/>
        </p:nvSpPr>
        <p:spPr>
          <a:xfrm>
            <a:off x="11960625" y="6156288"/>
            <a:ext cx="419861" cy="544476"/>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ounded Rectangle 42"/>
          <p:cNvSpPr/>
          <p:nvPr/>
        </p:nvSpPr>
        <p:spPr>
          <a:xfrm>
            <a:off x="13651568" y="5486017"/>
            <a:ext cx="1725824" cy="105156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600" dirty="0" smtClean="0"/>
              <a:t>Streaming Tweets Aggregation</a:t>
            </a:r>
            <a:endParaRPr lang="en-US" sz="1600" dirty="0"/>
          </a:p>
        </p:txBody>
      </p:sp>
      <p:sp>
        <p:nvSpPr>
          <p:cNvPr id="44" name="TextBox 43"/>
          <p:cNvSpPr txBox="1"/>
          <p:nvPr/>
        </p:nvSpPr>
        <p:spPr>
          <a:xfrm>
            <a:off x="14894937" y="5489748"/>
            <a:ext cx="391454" cy="523220"/>
          </a:xfrm>
          <a:prstGeom prst="rect">
            <a:avLst/>
          </a:prstGeom>
          <a:noFill/>
        </p:spPr>
        <p:txBody>
          <a:bodyPr wrap="none" rtlCol="0">
            <a:spAutoFit/>
          </a:bodyPr>
          <a:lstStyle/>
          <a:p>
            <a:r>
              <a:rPr lang="nl-NL" sz="2800" dirty="0" smtClean="0"/>
              <a:t>µ</a:t>
            </a:r>
          </a:p>
        </p:txBody>
      </p:sp>
      <p:sp>
        <p:nvSpPr>
          <p:cNvPr id="45" name="Lightning Bolt 44"/>
          <p:cNvSpPr/>
          <p:nvPr/>
        </p:nvSpPr>
        <p:spPr>
          <a:xfrm>
            <a:off x="13477972" y="5630740"/>
            <a:ext cx="419861" cy="544476"/>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ight Arrow 45"/>
          <p:cNvSpPr/>
          <p:nvPr/>
        </p:nvSpPr>
        <p:spPr>
          <a:xfrm>
            <a:off x="15264851" y="6245735"/>
            <a:ext cx="225081" cy="23261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Lightning Bolt 46"/>
          <p:cNvSpPr/>
          <p:nvPr/>
        </p:nvSpPr>
        <p:spPr>
          <a:xfrm>
            <a:off x="15125798" y="4398872"/>
            <a:ext cx="419861" cy="544476"/>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8" name="Picture 4" descr="Image result for logo java"/>
          <p:cNvPicPr>
            <a:picLocks noChangeAspect="1" noChangeArrowheads="1"/>
          </p:cNvPicPr>
          <p:nvPr/>
        </p:nvPicPr>
        <p:blipFill>
          <a:blip r:embed="rId1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3937173" y="6283448"/>
            <a:ext cx="1130098" cy="693951"/>
          </a:xfrm>
          <a:prstGeom prst="rect">
            <a:avLst/>
          </a:prstGeom>
          <a:noFill/>
          <a:extLst>
            <a:ext uri="{909E8E84-426E-40DD-AFC4-6F175D3DCCD1}">
              <a14:hiddenFill xmlns:a14="http://schemas.microsoft.com/office/drawing/2010/main">
                <a:solidFill>
                  <a:srgbClr val="FFFFFF"/>
                </a:solidFill>
              </a14:hiddenFill>
            </a:ext>
          </a:extLst>
        </p:spPr>
      </p:pic>
      <p:sp>
        <p:nvSpPr>
          <p:cNvPr id="29" name="Freeform 28"/>
          <p:cNvSpPr/>
          <p:nvPr/>
        </p:nvSpPr>
        <p:spPr>
          <a:xfrm>
            <a:off x="12150436" y="4765964"/>
            <a:ext cx="1440873" cy="1219200"/>
          </a:xfrm>
          <a:custGeom>
            <a:avLst/>
            <a:gdLst>
              <a:gd name="connsiteX0" fmla="*/ 0 w 1440873"/>
              <a:gd name="connsiteY0" fmla="*/ 0 h 1219200"/>
              <a:gd name="connsiteX1" fmla="*/ 581891 w 1440873"/>
              <a:gd name="connsiteY1" fmla="*/ 1011381 h 1219200"/>
              <a:gd name="connsiteX2" fmla="*/ 1440873 w 1440873"/>
              <a:gd name="connsiteY2" fmla="*/ 1219200 h 1219200"/>
            </a:gdLst>
            <a:ahLst/>
            <a:cxnLst>
              <a:cxn ang="0">
                <a:pos x="connsiteX0" y="connsiteY0"/>
              </a:cxn>
              <a:cxn ang="0">
                <a:pos x="connsiteX1" y="connsiteY1"/>
              </a:cxn>
              <a:cxn ang="0">
                <a:pos x="connsiteX2" y="connsiteY2"/>
              </a:cxn>
            </a:cxnLst>
            <a:rect l="l" t="t" r="r" b="b"/>
            <a:pathLst>
              <a:path w="1440873" h="1219200">
                <a:moveTo>
                  <a:pt x="0" y="0"/>
                </a:moveTo>
                <a:cubicBezTo>
                  <a:pt x="170873" y="404090"/>
                  <a:pt x="341746" y="808181"/>
                  <a:pt x="581891" y="1011381"/>
                </a:cubicBezTo>
                <a:cubicBezTo>
                  <a:pt x="822036" y="1214581"/>
                  <a:pt x="1131454" y="1216890"/>
                  <a:pt x="1440873" y="1219200"/>
                </a:cubicBezTo>
              </a:path>
            </a:pathLst>
          </a:custGeom>
          <a:noFill/>
          <a:ln w="28575">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9" name="Freeform 48"/>
          <p:cNvSpPr/>
          <p:nvPr/>
        </p:nvSpPr>
        <p:spPr>
          <a:xfrm>
            <a:off x="14865927" y="4696691"/>
            <a:ext cx="1387420" cy="1607127"/>
          </a:xfrm>
          <a:custGeom>
            <a:avLst/>
            <a:gdLst>
              <a:gd name="connsiteX0" fmla="*/ 623455 w 1387420"/>
              <a:gd name="connsiteY0" fmla="*/ 1607127 h 1607127"/>
              <a:gd name="connsiteX1" fmla="*/ 1371600 w 1387420"/>
              <a:gd name="connsiteY1" fmla="*/ 858982 h 1607127"/>
              <a:gd name="connsiteX2" fmla="*/ 0 w 1387420"/>
              <a:gd name="connsiteY2" fmla="*/ 0 h 1607127"/>
            </a:gdLst>
            <a:ahLst/>
            <a:cxnLst>
              <a:cxn ang="0">
                <a:pos x="connsiteX0" y="connsiteY0"/>
              </a:cxn>
              <a:cxn ang="0">
                <a:pos x="connsiteX1" y="connsiteY1"/>
              </a:cxn>
              <a:cxn ang="0">
                <a:pos x="connsiteX2" y="connsiteY2"/>
              </a:cxn>
            </a:cxnLst>
            <a:rect l="l" t="t" r="r" b="b"/>
            <a:pathLst>
              <a:path w="1387420" h="1607127">
                <a:moveTo>
                  <a:pt x="623455" y="1607127"/>
                </a:moveTo>
                <a:cubicBezTo>
                  <a:pt x="1049482" y="1366981"/>
                  <a:pt x="1475509" y="1126836"/>
                  <a:pt x="1371600" y="858982"/>
                </a:cubicBezTo>
                <a:cubicBezTo>
                  <a:pt x="1267691" y="591128"/>
                  <a:pt x="633845" y="295564"/>
                  <a:pt x="0" y="0"/>
                </a:cubicBezTo>
              </a:path>
            </a:pathLst>
          </a:custGeom>
          <a:noFill/>
          <a:ln w="28575">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9" name="Left Arrow 18"/>
          <p:cNvSpPr/>
          <p:nvPr/>
        </p:nvSpPr>
        <p:spPr>
          <a:xfrm>
            <a:off x="7873972" y="7547791"/>
            <a:ext cx="1415120" cy="129569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SSE</a:t>
            </a:r>
            <a:endParaRPr lang="nl-NL" dirty="0"/>
          </a:p>
        </p:txBody>
      </p:sp>
      <p:sp>
        <p:nvSpPr>
          <p:cNvPr id="50" name="Freeform 49"/>
          <p:cNvSpPr/>
          <p:nvPr/>
        </p:nvSpPr>
        <p:spPr>
          <a:xfrm>
            <a:off x="11901055" y="4807527"/>
            <a:ext cx="1288472" cy="1814946"/>
          </a:xfrm>
          <a:custGeom>
            <a:avLst/>
            <a:gdLst>
              <a:gd name="connsiteX0" fmla="*/ 1288472 w 1288472"/>
              <a:gd name="connsiteY0" fmla="*/ 0 h 1814946"/>
              <a:gd name="connsiteX1" fmla="*/ 304800 w 1288472"/>
              <a:gd name="connsiteY1" fmla="*/ 651164 h 1814946"/>
              <a:gd name="connsiteX2" fmla="*/ 0 w 1288472"/>
              <a:gd name="connsiteY2" fmla="*/ 1814946 h 1814946"/>
            </a:gdLst>
            <a:ahLst/>
            <a:cxnLst>
              <a:cxn ang="0">
                <a:pos x="connsiteX0" y="connsiteY0"/>
              </a:cxn>
              <a:cxn ang="0">
                <a:pos x="connsiteX1" y="connsiteY1"/>
              </a:cxn>
              <a:cxn ang="0">
                <a:pos x="connsiteX2" y="connsiteY2"/>
              </a:cxn>
            </a:cxnLst>
            <a:rect l="l" t="t" r="r" b="b"/>
            <a:pathLst>
              <a:path w="1288472" h="1814946">
                <a:moveTo>
                  <a:pt x="1288472" y="0"/>
                </a:moveTo>
                <a:cubicBezTo>
                  <a:pt x="904008" y="174336"/>
                  <a:pt x="519545" y="348673"/>
                  <a:pt x="304800" y="651164"/>
                </a:cubicBezTo>
                <a:cubicBezTo>
                  <a:pt x="90055" y="953655"/>
                  <a:pt x="45027" y="1384300"/>
                  <a:pt x="0" y="1814946"/>
                </a:cubicBezTo>
              </a:path>
            </a:pathLst>
          </a:custGeom>
          <a:noFill/>
          <a:ln w="28575">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cxnSp>
        <p:nvCxnSpPr>
          <p:cNvPr id="52" name="Straight Arrow Connector 51"/>
          <p:cNvCxnSpPr>
            <a:stCxn id="50" idx="2"/>
            <a:endCxn id="19" idx="3"/>
          </p:cNvCxnSpPr>
          <p:nvPr/>
        </p:nvCxnSpPr>
        <p:spPr>
          <a:xfrm flipH="1">
            <a:off x="9289092" y="6622473"/>
            <a:ext cx="2611963" cy="1573163"/>
          </a:xfrm>
          <a:prstGeom prst="straightConnector1">
            <a:avLst/>
          </a:prstGeom>
          <a:ln w="5715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8914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2" grpId="0" animBg="1"/>
      <p:bldP spid="43" grpId="0" animBg="1"/>
      <p:bldP spid="44" grpId="0"/>
      <p:bldP spid="45" grpId="0" animBg="1"/>
      <p:bldP spid="46" grpId="0" animBg="1"/>
      <p:bldP spid="47" grpId="0" animBg="1"/>
      <p:bldP spid="29" grpId="0" animBg="1"/>
      <p:bldP spid="49" grpId="0" animBg="1"/>
      <p:bldP spid="50"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err="1" smtClean="0"/>
              <a:t>Kafka</a:t>
            </a:r>
            <a:r>
              <a:rPr lang="nl-NL" dirty="0" smtClean="0"/>
              <a:t> streams</a:t>
            </a:r>
            <a:endParaRPr lang="en-US" dirty="0"/>
          </a:p>
        </p:txBody>
      </p:sp>
      <p:sp>
        <p:nvSpPr>
          <p:cNvPr id="3" name="Text Placeholder 2"/>
          <p:cNvSpPr>
            <a:spLocks noGrp="1"/>
          </p:cNvSpPr>
          <p:nvPr>
            <p:ph type="body" sz="quarter" idx="10"/>
          </p:nvPr>
        </p:nvSpPr>
        <p:spPr>
          <a:xfrm>
            <a:off x="1902169" y="2146300"/>
            <a:ext cx="11958638" cy="6985000"/>
          </a:xfrm>
        </p:spPr>
        <p:txBody>
          <a:bodyPr>
            <a:normAutofit lnSpcReduction="10000"/>
          </a:bodyPr>
          <a:lstStyle/>
          <a:p>
            <a:r>
              <a:rPr lang="nl-NL" dirty="0" smtClean="0"/>
              <a:t>Real Time Event [Stream] Processing </a:t>
            </a:r>
            <a:r>
              <a:rPr lang="nl-NL" dirty="0" err="1" smtClean="0"/>
              <a:t>integrated</a:t>
            </a:r>
            <a:r>
              <a:rPr lang="nl-NL" dirty="0" smtClean="0"/>
              <a:t> </a:t>
            </a:r>
            <a:r>
              <a:rPr lang="nl-NL" dirty="0" err="1" smtClean="0"/>
              <a:t>into</a:t>
            </a:r>
            <a:r>
              <a:rPr lang="nl-NL" dirty="0" smtClean="0"/>
              <a:t> </a:t>
            </a:r>
            <a:r>
              <a:rPr lang="nl-NL" dirty="0" err="1" smtClean="0"/>
              <a:t>Kafka</a:t>
            </a:r>
            <a:endParaRPr lang="nl-NL" dirty="0" smtClean="0"/>
          </a:p>
          <a:p>
            <a:pPr lvl="1"/>
            <a:r>
              <a:rPr lang="nl-NL" dirty="0" err="1" smtClean="0"/>
              <a:t>Aggregations</a:t>
            </a:r>
            <a:r>
              <a:rPr lang="nl-NL" dirty="0" smtClean="0"/>
              <a:t> &amp; Top-N</a:t>
            </a:r>
          </a:p>
          <a:p>
            <a:pPr lvl="1"/>
            <a:r>
              <a:rPr lang="nl-NL" dirty="0" smtClean="0"/>
              <a:t>Time Windows</a:t>
            </a:r>
          </a:p>
          <a:p>
            <a:pPr lvl="1"/>
            <a:r>
              <a:rPr lang="nl-NL" dirty="0" err="1" smtClean="0"/>
              <a:t>Continuous</a:t>
            </a:r>
            <a:r>
              <a:rPr lang="nl-NL" dirty="0" smtClean="0"/>
              <a:t> </a:t>
            </a:r>
            <a:r>
              <a:rPr lang="nl-NL" dirty="0" err="1" smtClean="0"/>
              <a:t>Queries</a:t>
            </a:r>
            <a:r>
              <a:rPr lang="nl-NL" dirty="0" smtClean="0"/>
              <a:t> </a:t>
            </a:r>
          </a:p>
          <a:p>
            <a:pPr lvl="1"/>
            <a:r>
              <a:rPr lang="nl-NL" dirty="0" err="1" smtClean="0"/>
              <a:t>Latest</a:t>
            </a:r>
            <a:r>
              <a:rPr lang="nl-NL" dirty="0" smtClean="0"/>
              <a:t> State (event </a:t>
            </a:r>
            <a:r>
              <a:rPr lang="nl-NL" dirty="0" err="1" smtClean="0"/>
              <a:t>sourcing</a:t>
            </a:r>
            <a:r>
              <a:rPr lang="nl-NL" smtClean="0"/>
              <a:t>)</a:t>
            </a:r>
            <a:endParaRPr lang="nl-NL" dirty="0" smtClean="0"/>
          </a:p>
          <a:p>
            <a:r>
              <a:rPr lang="nl-NL" dirty="0" smtClean="0"/>
              <a:t>Turn Stream (of changes) </a:t>
            </a:r>
            <a:r>
              <a:rPr lang="nl-NL" dirty="0" err="1" smtClean="0"/>
              <a:t>into</a:t>
            </a:r>
            <a:r>
              <a:rPr lang="nl-NL" dirty="0" smtClean="0"/>
              <a:t> </a:t>
            </a:r>
            <a:r>
              <a:rPr lang="nl-NL" dirty="0" err="1" smtClean="0"/>
              <a:t>Table</a:t>
            </a:r>
            <a:r>
              <a:rPr lang="nl-NL" dirty="0" smtClean="0"/>
              <a:t/>
            </a:r>
            <a:br>
              <a:rPr lang="nl-NL" dirty="0" smtClean="0"/>
            </a:br>
            <a:r>
              <a:rPr lang="nl-NL" dirty="0" smtClean="0"/>
              <a:t>(of most recent or </a:t>
            </a:r>
            <a:r>
              <a:rPr lang="nl-NL" dirty="0" err="1" smtClean="0"/>
              <a:t>current</a:t>
            </a:r>
            <a:r>
              <a:rPr lang="nl-NL" dirty="0" smtClean="0"/>
              <a:t> state)</a:t>
            </a:r>
          </a:p>
          <a:p>
            <a:pPr lvl="1"/>
            <a:r>
              <a:rPr lang="nl-NL" dirty="0" smtClean="0"/>
              <a:t>Part of </a:t>
            </a:r>
            <a:r>
              <a:rPr lang="nl-NL" dirty="0" err="1" smtClean="0"/>
              <a:t>the</a:t>
            </a:r>
            <a:r>
              <a:rPr lang="nl-NL" dirty="0" smtClean="0"/>
              <a:t> state </a:t>
            </a:r>
            <a:r>
              <a:rPr lang="nl-NL" dirty="0" err="1" smtClean="0"/>
              <a:t>can</a:t>
            </a:r>
            <a:r>
              <a:rPr lang="nl-NL" dirty="0" smtClean="0"/>
              <a:t> </a:t>
            </a:r>
            <a:r>
              <a:rPr lang="nl-NL" dirty="0" err="1" smtClean="0"/>
              <a:t>be</a:t>
            </a:r>
            <a:r>
              <a:rPr lang="nl-NL" dirty="0" smtClean="0"/>
              <a:t> </a:t>
            </a:r>
            <a:r>
              <a:rPr lang="nl-NL" dirty="0" err="1" smtClean="0"/>
              <a:t>quite</a:t>
            </a:r>
            <a:r>
              <a:rPr lang="nl-NL" dirty="0" smtClean="0"/>
              <a:t> </a:t>
            </a:r>
            <a:r>
              <a:rPr lang="nl-NL" dirty="0" err="1" smtClean="0"/>
              <a:t>old</a:t>
            </a:r>
            <a:endParaRPr lang="nl-NL" dirty="0" smtClean="0"/>
          </a:p>
          <a:p>
            <a:r>
              <a:rPr lang="nl-NL" dirty="0" smtClean="0"/>
              <a:t>A </a:t>
            </a:r>
            <a:r>
              <a:rPr lang="nl-NL" dirty="0" err="1" smtClean="0"/>
              <a:t>Kafka</a:t>
            </a:r>
            <a:r>
              <a:rPr lang="nl-NL" dirty="0" smtClean="0"/>
              <a:t> Streams </a:t>
            </a:r>
            <a:r>
              <a:rPr lang="nl-NL" dirty="0" err="1" smtClean="0"/>
              <a:t>client</a:t>
            </a:r>
            <a:r>
              <a:rPr lang="nl-NL" dirty="0" smtClean="0"/>
              <a:t> </a:t>
            </a:r>
            <a:r>
              <a:rPr lang="nl-NL" dirty="0" err="1" smtClean="0"/>
              <a:t>will</a:t>
            </a:r>
            <a:r>
              <a:rPr lang="nl-NL" dirty="0" smtClean="0"/>
              <a:t> have state</a:t>
            </a:r>
            <a:br>
              <a:rPr lang="nl-NL" dirty="0" smtClean="0"/>
            </a:br>
            <a:r>
              <a:rPr lang="nl-NL" dirty="0" smtClean="0"/>
              <a:t>in memory</a:t>
            </a:r>
          </a:p>
          <a:p>
            <a:pPr lvl="1"/>
            <a:r>
              <a:rPr lang="nl-NL" dirty="0" smtClean="0"/>
              <a:t>Always </a:t>
            </a:r>
            <a:r>
              <a:rPr lang="nl-NL" dirty="0" err="1" smtClean="0"/>
              <a:t>to</a:t>
            </a:r>
            <a:r>
              <a:rPr lang="nl-NL" dirty="0" smtClean="0"/>
              <a:t> </a:t>
            </a:r>
            <a:r>
              <a:rPr lang="nl-NL" dirty="0" err="1" smtClean="0"/>
              <a:t>be</a:t>
            </a:r>
            <a:r>
              <a:rPr lang="nl-NL" dirty="0" smtClean="0"/>
              <a:t> </a:t>
            </a:r>
            <a:r>
              <a:rPr lang="nl-NL" dirty="0" err="1" smtClean="0"/>
              <a:t>recreated</a:t>
            </a:r>
            <a:r>
              <a:rPr lang="nl-NL" dirty="0" smtClean="0"/>
              <a:t> </a:t>
            </a:r>
            <a:r>
              <a:rPr lang="nl-NL" dirty="0" err="1" smtClean="0"/>
              <a:t>from</a:t>
            </a:r>
            <a:r>
              <a:rPr lang="nl-NL" dirty="0" smtClean="0"/>
              <a:t> topic </a:t>
            </a:r>
            <a:r>
              <a:rPr lang="nl-NL" dirty="0" err="1" smtClean="0"/>
              <a:t>partition</a:t>
            </a:r>
            <a:r>
              <a:rPr lang="nl-NL" dirty="0" smtClean="0"/>
              <a:t/>
            </a:r>
            <a:br>
              <a:rPr lang="nl-NL" dirty="0" smtClean="0"/>
            </a:br>
            <a:r>
              <a:rPr lang="nl-NL" dirty="0" smtClean="0"/>
              <a:t>log files</a:t>
            </a:r>
          </a:p>
          <a:p>
            <a:r>
              <a:rPr lang="nl-NL" dirty="0" err="1" smtClean="0"/>
              <a:t>Note</a:t>
            </a:r>
            <a:r>
              <a:rPr lang="nl-NL" dirty="0" smtClean="0"/>
              <a:t>: </a:t>
            </a:r>
            <a:r>
              <a:rPr lang="nl-NL" dirty="0" err="1" smtClean="0"/>
              <a:t>Kafka</a:t>
            </a:r>
            <a:r>
              <a:rPr lang="nl-NL" dirty="0" smtClean="0"/>
              <a:t> Streams is </a:t>
            </a:r>
            <a:r>
              <a:rPr lang="nl-NL" dirty="0" err="1" smtClean="0"/>
              <a:t>relatively</a:t>
            </a:r>
            <a:r>
              <a:rPr lang="nl-NL" dirty="0" smtClean="0"/>
              <a:t> new</a:t>
            </a:r>
          </a:p>
          <a:p>
            <a:pPr lvl="1"/>
            <a:r>
              <a:rPr lang="nl-NL" dirty="0" err="1" smtClean="0"/>
              <a:t>Only</a:t>
            </a:r>
            <a:r>
              <a:rPr lang="nl-NL" dirty="0" smtClean="0"/>
              <a:t> support for Java </a:t>
            </a:r>
            <a:r>
              <a:rPr lang="nl-NL" dirty="0" err="1" smtClean="0"/>
              <a:t>clients</a:t>
            </a:r>
            <a:endParaRPr lang="en-US" dirty="0"/>
          </a:p>
        </p:txBody>
      </p:sp>
      <p:pic>
        <p:nvPicPr>
          <p:cNvPr id="4098" name="Picture 2" descr="Image result for kafka connec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39275" y="4691062"/>
            <a:ext cx="7305675" cy="45434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985745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8" name="Straight Arrow Connector 27"/>
          <p:cNvCxnSpPr>
            <a:stCxn id="12" idx="4"/>
            <a:endCxn id="24" idx="4"/>
          </p:cNvCxnSpPr>
          <p:nvPr/>
        </p:nvCxnSpPr>
        <p:spPr>
          <a:xfrm>
            <a:off x="5086350" y="3087239"/>
            <a:ext cx="0" cy="42291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nl-NL" dirty="0" err="1" smtClean="0"/>
              <a:t>Kafka</a:t>
            </a:r>
            <a:r>
              <a:rPr lang="nl-NL" dirty="0" smtClean="0"/>
              <a:t> streams</a:t>
            </a:r>
            <a:endParaRPr lang="en-US" dirty="0"/>
          </a:p>
        </p:txBody>
      </p:sp>
      <p:sp>
        <p:nvSpPr>
          <p:cNvPr id="4" name="TextBox 3"/>
          <p:cNvSpPr txBox="1"/>
          <p:nvPr/>
        </p:nvSpPr>
        <p:spPr>
          <a:xfrm>
            <a:off x="1466942" y="2279797"/>
            <a:ext cx="938077" cy="461665"/>
          </a:xfrm>
          <a:prstGeom prst="rect">
            <a:avLst/>
          </a:prstGeom>
          <a:noFill/>
        </p:spPr>
        <p:txBody>
          <a:bodyPr wrap="none" rtlCol="0">
            <a:spAutoFit/>
          </a:bodyPr>
          <a:lstStyle/>
          <a:p>
            <a:r>
              <a:rPr lang="nl-NL" dirty="0" smtClean="0"/>
              <a:t>Topic</a:t>
            </a:r>
            <a:endParaRPr lang="en-US" dirty="0" err="1" smtClean="0"/>
          </a:p>
        </p:txBody>
      </p:sp>
      <p:sp>
        <p:nvSpPr>
          <p:cNvPr id="5" name="Rectangle 4"/>
          <p:cNvSpPr/>
          <p:nvPr/>
        </p:nvSpPr>
        <p:spPr>
          <a:xfrm>
            <a:off x="1199385" y="2677516"/>
            <a:ext cx="1591491" cy="452834"/>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6" name="Rectangle 5"/>
          <p:cNvSpPr/>
          <p:nvPr/>
        </p:nvSpPr>
        <p:spPr>
          <a:xfrm>
            <a:off x="2417719" y="2741462"/>
            <a:ext cx="305662" cy="281831"/>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7" name="Rectangle 6"/>
          <p:cNvSpPr/>
          <p:nvPr/>
        </p:nvSpPr>
        <p:spPr>
          <a:xfrm>
            <a:off x="2061257" y="2741462"/>
            <a:ext cx="305662" cy="28183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8" name="Rectangle 7"/>
          <p:cNvSpPr/>
          <p:nvPr/>
        </p:nvSpPr>
        <p:spPr>
          <a:xfrm>
            <a:off x="1704795" y="2741462"/>
            <a:ext cx="305662" cy="28183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9" name="Rectangle 8"/>
          <p:cNvSpPr/>
          <p:nvPr/>
        </p:nvSpPr>
        <p:spPr>
          <a:xfrm>
            <a:off x="1348333" y="2741462"/>
            <a:ext cx="305662" cy="281831"/>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cxnSp>
        <p:nvCxnSpPr>
          <p:cNvPr id="11" name="Straight Arrow Connector 10"/>
          <p:cNvCxnSpPr>
            <a:stCxn id="5" idx="3"/>
          </p:cNvCxnSpPr>
          <p:nvPr/>
        </p:nvCxnSpPr>
        <p:spPr>
          <a:xfrm>
            <a:off x="2790876" y="2903933"/>
            <a:ext cx="1349324"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2" name="Oval 11"/>
          <p:cNvSpPr/>
          <p:nvPr/>
        </p:nvSpPr>
        <p:spPr>
          <a:xfrm>
            <a:off x="4222750" y="2741462"/>
            <a:ext cx="1727200" cy="345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smtClean="0"/>
              <a:t>Filter</a:t>
            </a:r>
            <a:endParaRPr lang="en-US" dirty="0"/>
          </a:p>
        </p:txBody>
      </p:sp>
      <p:sp>
        <p:nvSpPr>
          <p:cNvPr id="13" name="Oval 12"/>
          <p:cNvSpPr/>
          <p:nvPr/>
        </p:nvSpPr>
        <p:spPr>
          <a:xfrm>
            <a:off x="4038600" y="3871762"/>
            <a:ext cx="2095500" cy="345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800" dirty="0" err="1" smtClean="0"/>
              <a:t>Aggregate</a:t>
            </a:r>
            <a:endParaRPr lang="en-US" sz="1800" dirty="0"/>
          </a:p>
        </p:txBody>
      </p:sp>
      <p:sp>
        <p:nvSpPr>
          <p:cNvPr id="14" name="Oval 13"/>
          <p:cNvSpPr/>
          <p:nvPr/>
        </p:nvSpPr>
        <p:spPr>
          <a:xfrm>
            <a:off x="4038600" y="4887762"/>
            <a:ext cx="2095500" cy="345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800" dirty="0" err="1" smtClean="0"/>
              <a:t>Join</a:t>
            </a:r>
            <a:endParaRPr lang="en-US" sz="1800" dirty="0"/>
          </a:p>
        </p:txBody>
      </p:sp>
      <p:sp>
        <p:nvSpPr>
          <p:cNvPr id="15" name="TextBox 14"/>
          <p:cNvSpPr txBox="1"/>
          <p:nvPr/>
        </p:nvSpPr>
        <p:spPr>
          <a:xfrm>
            <a:off x="8312242" y="4436514"/>
            <a:ext cx="938077" cy="461665"/>
          </a:xfrm>
          <a:prstGeom prst="rect">
            <a:avLst/>
          </a:prstGeom>
          <a:noFill/>
        </p:spPr>
        <p:txBody>
          <a:bodyPr wrap="none" rtlCol="0">
            <a:spAutoFit/>
          </a:bodyPr>
          <a:lstStyle/>
          <a:p>
            <a:r>
              <a:rPr lang="nl-NL" dirty="0" smtClean="0"/>
              <a:t>Topic</a:t>
            </a:r>
            <a:endParaRPr lang="en-US" dirty="0" err="1" smtClean="0"/>
          </a:p>
        </p:txBody>
      </p:sp>
      <p:sp>
        <p:nvSpPr>
          <p:cNvPr id="16" name="Rectangle 15"/>
          <p:cNvSpPr/>
          <p:nvPr/>
        </p:nvSpPr>
        <p:spPr>
          <a:xfrm>
            <a:off x="8044685" y="4834233"/>
            <a:ext cx="1591491" cy="452834"/>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17" name="Rectangle 16"/>
          <p:cNvSpPr/>
          <p:nvPr/>
        </p:nvSpPr>
        <p:spPr>
          <a:xfrm>
            <a:off x="9263019" y="4898179"/>
            <a:ext cx="305662" cy="281831"/>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
        <p:nvSpPr>
          <p:cNvPr id="18" name="Rectangle 17"/>
          <p:cNvSpPr/>
          <p:nvPr/>
        </p:nvSpPr>
        <p:spPr>
          <a:xfrm>
            <a:off x="8906557" y="4898179"/>
            <a:ext cx="305662" cy="281831"/>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
        <p:nvSpPr>
          <p:cNvPr id="19" name="Rectangle 18"/>
          <p:cNvSpPr/>
          <p:nvPr/>
        </p:nvSpPr>
        <p:spPr>
          <a:xfrm>
            <a:off x="8550095" y="4898179"/>
            <a:ext cx="305662" cy="281831"/>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
        <p:nvSpPr>
          <p:cNvPr id="20" name="Rectangle 19"/>
          <p:cNvSpPr/>
          <p:nvPr/>
        </p:nvSpPr>
        <p:spPr>
          <a:xfrm>
            <a:off x="8193633" y="4898179"/>
            <a:ext cx="305662" cy="281831"/>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cxnSp>
        <p:nvCxnSpPr>
          <p:cNvPr id="22" name="Straight Arrow Connector 21"/>
          <p:cNvCxnSpPr>
            <a:stCxn id="16" idx="1"/>
            <a:endCxn id="14" idx="6"/>
          </p:cNvCxnSpPr>
          <p:nvPr/>
        </p:nvCxnSpPr>
        <p:spPr>
          <a:xfrm flipH="1">
            <a:off x="6134100" y="5060650"/>
            <a:ext cx="1910585" cy="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3" name="Oval 22"/>
          <p:cNvSpPr/>
          <p:nvPr/>
        </p:nvSpPr>
        <p:spPr>
          <a:xfrm>
            <a:off x="4038600" y="5852962"/>
            <a:ext cx="2095500" cy="345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800" dirty="0" smtClean="0"/>
              <a:t>Map (</a:t>
            </a:r>
            <a:r>
              <a:rPr lang="nl-NL" sz="1800" dirty="0" err="1" smtClean="0"/>
              <a:t>Xform</a:t>
            </a:r>
            <a:r>
              <a:rPr lang="nl-NL" sz="1800" dirty="0" smtClean="0"/>
              <a:t>)</a:t>
            </a:r>
            <a:endParaRPr lang="en-US" sz="1800" dirty="0"/>
          </a:p>
        </p:txBody>
      </p:sp>
      <p:sp>
        <p:nvSpPr>
          <p:cNvPr id="24" name="Oval 23"/>
          <p:cNvSpPr/>
          <p:nvPr/>
        </p:nvSpPr>
        <p:spPr>
          <a:xfrm>
            <a:off x="4038600" y="6970562"/>
            <a:ext cx="2095500" cy="345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800" dirty="0" err="1" smtClean="0"/>
              <a:t>Publish</a:t>
            </a:r>
            <a:endParaRPr lang="en-US" sz="1800" dirty="0"/>
          </a:p>
        </p:txBody>
      </p:sp>
      <p:sp>
        <p:nvSpPr>
          <p:cNvPr id="29" name="TextBox 28"/>
          <p:cNvSpPr txBox="1"/>
          <p:nvPr/>
        </p:nvSpPr>
        <p:spPr>
          <a:xfrm>
            <a:off x="8327568" y="6519314"/>
            <a:ext cx="938077" cy="461665"/>
          </a:xfrm>
          <a:prstGeom prst="rect">
            <a:avLst/>
          </a:prstGeom>
          <a:noFill/>
        </p:spPr>
        <p:txBody>
          <a:bodyPr wrap="none" rtlCol="0">
            <a:spAutoFit/>
          </a:bodyPr>
          <a:lstStyle/>
          <a:p>
            <a:r>
              <a:rPr lang="nl-NL" dirty="0" smtClean="0"/>
              <a:t>Topic</a:t>
            </a:r>
            <a:endParaRPr lang="en-US" dirty="0" err="1" smtClean="0"/>
          </a:p>
        </p:txBody>
      </p:sp>
      <p:sp>
        <p:nvSpPr>
          <p:cNvPr id="30" name="Rectangle 29"/>
          <p:cNvSpPr/>
          <p:nvPr/>
        </p:nvSpPr>
        <p:spPr>
          <a:xfrm>
            <a:off x="8060011" y="6917033"/>
            <a:ext cx="3509689" cy="452834"/>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31" name="Rectangle 30"/>
          <p:cNvSpPr/>
          <p:nvPr/>
        </p:nvSpPr>
        <p:spPr>
          <a:xfrm>
            <a:off x="9331295" y="6980979"/>
            <a:ext cx="305662" cy="281831"/>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sp>
        <p:nvSpPr>
          <p:cNvPr id="32" name="Rectangle 31"/>
          <p:cNvSpPr/>
          <p:nvPr/>
        </p:nvSpPr>
        <p:spPr>
          <a:xfrm>
            <a:off x="8957183" y="6980979"/>
            <a:ext cx="305662" cy="281831"/>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sp>
        <p:nvSpPr>
          <p:cNvPr id="33" name="Rectangle 32"/>
          <p:cNvSpPr/>
          <p:nvPr/>
        </p:nvSpPr>
        <p:spPr>
          <a:xfrm>
            <a:off x="8583071" y="6980979"/>
            <a:ext cx="305662" cy="281831"/>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sp>
        <p:nvSpPr>
          <p:cNvPr id="34" name="Rectangle 33"/>
          <p:cNvSpPr/>
          <p:nvPr/>
        </p:nvSpPr>
        <p:spPr>
          <a:xfrm>
            <a:off x="8208959" y="6980979"/>
            <a:ext cx="305662" cy="281831"/>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sp>
        <p:nvSpPr>
          <p:cNvPr id="35" name="Rectangle 34"/>
          <p:cNvSpPr/>
          <p:nvPr/>
        </p:nvSpPr>
        <p:spPr>
          <a:xfrm>
            <a:off x="10079519" y="6980979"/>
            <a:ext cx="305662" cy="281831"/>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sp>
        <p:nvSpPr>
          <p:cNvPr id="36" name="Rectangle 35"/>
          <p:cNvSpPr/>
          <p:nvPr/>
        </p:nvSpPr>
        <p:spPr>
          <a:xfrm>
            <a:off x="9705407" y="6980979"/>
            <a:ext cx="305662" cy="281831"/>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sp>
        <p:nvSpPr>
          <p:cNvPr id="37" name="Rectangle 36"/>
          <p:cNvSpPr/>
          <p:nvPr/>
        </p:nvSpPr>
        <p:spPr>
          <a:xfrm>
            <a:off x="10827745" y="6980979"/>
            <a:ext cx="305662" cy="281831"/>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sp>
        <p:nvSpPr>
          <p:cNvPr id="38" name="Rectangle 37"/>
          <p:cNvSpPr/>
          <p:nvPr/>
        </p:nvSpPr>
        <p:spPr>
          <a:xfrm>
            <a:off x="10453631" y="6980979"/>
            <a:ext cx="305662" cy="281831"/>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cxnSp>
        <p:nvCxnSpPr>
          <p:cNvPr id="40" name="Straight Arrow Connector 39"/>
          <p:cNvCxnSpPr>
            <a:stCxn id="24" idx="6"/>
          </p:cNvCxnSpPr>
          <p:nvPr/>
        </p:nvCxnSpPr>
        <p:spPr>
          <a:xfrm flipV="1">
            <a:off x="6134100" y="7121894"/>
            <a:ext cx="2059533" cy="2155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9821258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l-NL" dirty="0"/>
          </a:p>
        </p:txBody>
      </p:sp>
      <p:pic>
        <p:nvPicPr>
          <p:cNvPr id="2050" name="Picture 2" descr="Image result for web dashboar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72302" y="0"/>
            <a:ext cx="13020098" cy="947212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532833" y="2661705"/>
            <a:ext cx="16083314" cy="3770263"/>
          </a:xfrm>
          <a:prstGeom prst="rect">
            <a:avLst/>
          </a:prstGeom>
          <a:noFill/>
        </p:spPr>
        <p:txBody>
          <a:bodyPr wrap="none" rtlCol="0">
            <a:spAutoFit/>
          </a:bodyPr>
          <a:lstStyle/>
          <a:p>
            <a:r>
              <a:rPr lang="en-US" sz="23900" dirty="0" smtClean="0"/>
              <a:t>&lt;CTRL F5&gt;</a:t>
            </a:r>
            <a:endParaRPr lang="nl-NL" sz="23900" dirty="0" err="1" smtClean="0"/>
          </a:p>
        </p:txBody>
      </p:sp>
    </p:spTree>
    <p:extLst>
      <p:ext uri="{BB962C8B-B14F-4D97-AF65-F5344CB8AC3E}">
        <p14:creationId xmlns:p14="http://schemas.microsoft.com/office/powerpoint/2010/main" val="680816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8" name="Straight Arrow Connector 27"/>
          <p:cNvCxnSpPr>
            <a:stCxn id="12" idx="4"/>
            <a:endCxn id="24" idx="4"/>
          </p:cNvCxnSpPr>
          <p:nvPr/>
        </p:nvCxnSpPr>
        <p:spPr>
          <a:xfrm>
            <a:off x="5086350" y="3087239"/>
            <a:ext cx="0" cy="460896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nl-NL" dirty="0" err="1" smtClean="0"/>
              <a:t>Example</a:t>
            </a:r>
            <a:r>
              <a:rPr lang="nl-NL" dirty="0" smtClean="0"/>
              <a:t> of </a:t>
            </a:r>
            <a:r>
              <a:rPr lang="nl-NL" dirty="0" err="1" smtClean="0"/>
              <a:t>Kafka</a:t>
            </a:r>
            <a:r>
              <a:rPr lang="nl-NL" dirty="0" smtClean="0"/>
              <a:t> streams</a:t>
            </a:r>
            <a:endParaRPr lang="en-US" dirty="0"/>
          </a:p>
        </p:txBody>
      </p:sp>
      <p:sp>
        <p:nvSpPr>
          <p:cNvPr id="4" name="TextBox 3"/>
          <p:cNvSpPr txBox="1"/>
          <p:nvPr/>
        </p:nvSpPr>
        <p:spPr>
          <a:xfrm>
            <a:off x="1466942" y="2279797"/>
            <a:ext cx="938077" cy="461665"/>
          </a:xfrm>
          <a:prstGeom prst="rect">
            <a:avLst/>
          </a:prstGeom>
          <a:noFill/>
        </p:spPr>
        <p:txBody>
          <a:bodyPr wrap="none" rtlCol="0">
            <a:spAutoFit/>
          </a:bodyPr>
          <a:lstStyle/>
          <a:p>
            <a:r>
              <a:rPr lang="nl-NL" dirty="0" smtClean="0"/>
              <a:t>Topic</a:t>
            </a:r>
            <a:endParaRPr lang="en-US" dirty="0" err="1" smtClean="0"/>
          </a:p>
        </p:txBody>
      </p:sp>
      <p:sp>
        <p:nvSpPr>
          <p:cNvPr id="5" name="Rectangle 4"/>
          <p:cNvSpPr/>
          <p:nvPr/>
        </p:nvSpPr>
        <p:spPr>
          <a:xfrm>
            <a:off x="1199385" y="2677516"/>
            <a:ext cx="1591491" cy="452834"/>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6" name="Rectangle 5"/>
          <p:cNvSpPr/>
          <p:nvPr/>
        </p:nvSpPr>
        <p:spPr>
          <a:xfrm>
            <a:off x="2417719" y="2741462"/>
            <a:ext cx="305662" cy="281831"/>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7" name="Rectangle 6"/>
          <p:cNvSpPr/>
          <p:nvPr/>
        </p:nvSpPr>
        <p:spPr>
          <a:xfrm>
            <a:off x="2061257" y="2741462"/>
            <a:ext cx="305662" cy="281831"/>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8" name="Rectangle 7"/>
          <p:cNvSpPr/>
          <p:nvPr/>
        </p:nvSpPr>
        <p:spPr>
          <a:xfrm>
            <a:off x="1704795" y="2741462"/>
            <a:ext cx="305662" cy="281831"/>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9" name="Rectangle 8"/>
          <p:cNvSpPr/>
          <p:nvPr/>
        </p:nvSpPr>
        <p:spPr>
          <a:xfrm>
            <a:off x="1348333" y="2741462"/>
            <a:ext cx="305662" cy="281831"/>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cxnSp>
        <p:nvCxnSpPr>
          <p:cNvPr id="11" name="Straight Arrow Connector 10"/>
          <p:cNvCxnSpPr>
            <a:stCxn id="5" idx="3"/>
          </p:cNvCxnSpPr>
          <p:nvPr/>
        </p:nvCxnSpPr>
        <p:spPr>
          <a:xfrm>
            <a:off x="2790876" y="2903933"/>
            <a:ext cx="1349324"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2" name="Oval 11"/>
          <p:cNvSpPr/>
          <p:nvPr/>
        </p:nvSpPr>
        <p:spPr>
          <a:xfrm>
            <a:off x="4222750" y="2741462"/>
            <a:ext cx="1727200" cy="345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800" dirty="0" err="1" smtClean="0"/>
              <a:t>groupBy</a:t>
            </a:r>
            <a:endParaRPr lang="en-US" sz="1800" dirty="0"/>
          </a:p>
        </p:txBody>
      </p:sp>
      <p:sp>
        <p:nvSpPr>
          <p:cNvPr id="13" name="Oval 12"/>
          <p:cNvSpPr/>
          <p:nvPr/>
        </p:nvSpPr>
        <p:spPr>
          <a:xfrm>
            <a:off x="3859645" y="3871762"/>
            <a:ext cx="2425700" cy="345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600" dirty="0" err="1" smtClean="0"/>
              <a:t>Aggregate</a:t>
            </a:r>
            <a:endParaRPr lang="en-US" sz="1600" dirty="0"/>
          </a:p>
        </p:txBody>
      </p:sp>
      <p:sp>
        <p:nvSpPr>
          <p:cNvPr id="14" name="Oval 13"/>
          <p:cNvSpPr/>
          <p:nvPr/>
        </p:nvSpPr>
        <p:spPr>
          <a:xfrm>
            <a:off x="4038600" y="4887762"/>
            <a:ext cx="2095500" cy="345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800" dirty="0" err="1" smtClean="0"/>
              <a:t>Join</a:t>
            </a:r>
            <a:endParaRPr lang="en-US" sz="1800" dirty="0"/>
          </a:p>
        </p:txBody>
      </p:sp>
      <p:sp>
        <p:nvSpPr>
          <p:cNvPr id="15" name="TextBox 14"/>
          <p:cNvSpPr txBox="1"/>
          <p:nvPr/>
        </p:nvSpPr>
        <p:spPr>
          <a:xfrm>
            <a:off x="8312242" y="4436514"/>
            <a:ext cx="938077" cy="461665"/>
          </a:xfrm>
          <a:prstGeom prst="rect">
            <a:avLst/>
          </a:prstGeom>
          <a:noFill/>
        </p:spPr>
        <p:txBody>
          <a:bodyPr wrap="none" rtlCol="0">
            <a:spAutoFit/>
          </a:bodyPr>
          <a:lstStyle/>
          <a:p>
            <a:r>
              <a:rPr lang="nl-NL" dirty="0" smtClean="0"/>
              <a:t>Topic</a:t>
            </a:r>
            <a:endParaRPr lang="en-US" dirty="0" err="1" smtClean="0"/>
          </a:p>
        </p:txBody>
      </p:sp>
      <p:sp>
        <p:nvSpPr>
          <p:cNvPr id="16" name="Rectangle 15"/>
          <p:cNvSpPr/>
          <p:nvPr/>
        </p:nvSpPr>
        <p:spPr>
          <a:xfrm>
            <a:off x="8044685" y="4834233"/>
            <a:ext cx="1591491" cy="452834"/>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17" name="Rectangle 16"/>
          <p:cNvSpPr/>
          <p:nvPr/>
        </p:nvSpPr>
        <p:spPr>
          <a:xfrm>
            <a:off x="9263019" y="4898179"/>
            <a:ext cx="305662" cy="281831"/>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
        <p:nvSpPr>
          <p:cNvPr id="18" name="Rectangle 17"/>
          <p:cNvSpPr/>
          <p:nvPr/>
        </p:nvSpPr>
        <p:spPr>
          <a:xfrm>
            <a:off x="8906557" y="4898179"/>
            <a:ext cx="305662" cy="281831"/>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
        <p:nvSpPr>
          <p:cNvPr id="19" name="Rectangle 18"/>
          <p:cNvSpPr/>
          <p:nvPr/>
        </p:nvSpPr>
        <p:spPr>
          <a:xfrm>
            <a:off x="8550095" y="4898179"/>
            <a:ext cx="305662" cy="281831"/>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
        <p:nvSpPr>
          <p:cNvPr id="20" name="Rectangle 19"/>
          <p:cNvSpPr/>
          <p:nvPr/>
        </p:nvSpPr>
        <p:spPr>
          <a:xfrm>
            <a:off x="8193633" y="4898179"/>
            <a:ext cx="305662" cy="281831"/>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cxnSp>
        <p:nvCxnSpPr>
          <p:cNvPr id="22" name="Straight Arrow Connector 21"/>
          <p:cNvCxnSpPr>
            <a:stCxn id="16" idx="1"/>
            <a:endCxn id="14" idx="6"/>
          </p:cNvCxnSpPr>
          <p:nvPr/>
        </p:nvCxnSpPr>
        <p:spPr>
          <a:xfrm flipH="1">
            <a:off x="6134100" y="5060650"/>
            <a:ext cx="1910585" cy="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3" name="Oval 22"/>
          <p:cNvSpPr/>
          <p:nvPr/>
        </p:nvSpPr>
        <p:spPr>
          <a:xfrm>
            <a:off x="4038600" y="5852962"/>
            <a:ext cx="2095500" cy="345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800" dirty="0" smtClean="0"/>
              <a:t>Map (</a:t>
            </a:r>
            <a:r>
              <a:rPr lang="nl-NL" sz="1800" dirty="0" err="1" smtClean="0"/>
              <a:t>Xform</a:t>
            </a:r>
            <a:r>
              <a:rPr lang="nl-NL" sz="1800" dirty="0" smtClean="0"/>
              <a:t>)</a:t>
            </a:r>
            <a:endParaRPr lang="en-US" sz="1800" dirty="0"/>
          </a:p>
        </p:txBody>
      </p:sp>
      <p:sp>
        <p:nvSpPr>
          <p:cNvPr id="24" name="Oval 23"/>
          <p:cNvSpPr/>
          <p:nvPr/>
        </p:nvSpPr>
        <p:spPr>
          <a:xfrm>
            <a:off x="4038600" y="6970562"/>
            <a:ext cx="2095500" cy="7256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800" dirty="0" err="1" smtClean="0"/>
              <a:t>Publish</a:t>
            </a:r>
            <a:endParaRPr lang="en-US" sz="1800" dirty="0"/>
          </a:p>
        </p:txBody>
      </p:sp>
      <p:sp>
        <p:nvSpPr>
          <p:cNvPr id="3" name="Rounded Rectangle 2"/>
          <p:cNvSpPr/>
          <p:nvPr/>
        </p:nvSpPr>
        <p:spPr>
          <a:xfrm>
            <a:off x="444500" y="3416300"/>
            <a:ext cx="2641600" cy="1471462"/>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nl-NL" dirty="0" err="1" smtClean="0"/>
              <a:t>TweetMessage</a:t>
            </a:r>
            <a:endParaRPr lang="nl-NL" dirty="0" smtClean="0"/>
          </a:p>
          <a:p>
            <a:pPr algn="ctr"/>
            <a:r>
              <a:rPr lang="nl-NL" sz="1800" dirty="0" smtClean="0"/>
              <a:t>Conference</a:t>
            </a:r>
          </a:p>
          <a:p>
            <a:pPr algn="ctr"/>
            <a:r>
              <a:rPr lang="nl-NL" sz="1800" dirty="0" err="1" smtClean="0"/>
              <a:t>Text</a:t>
            </a:r>
            <a:endParaRPr lang="nl-NL" sz="1800" dirty="0" smtClean="0"/>
          </a:p>
          <a:p>
            <a:pPr algn="ctr"/>
            <a:r>
              <a:rPr lang="nl-NL" sz="1800" dirty="0" smtClean="0"/>
              <a:t>Author</a:t>
            </a:r>
          </a:p>
          <a:p>
            <a:pPr algn="ctr"/>
            <a:r>
              <a:rPr lang="en-US" sz="1800" dirty="0" err="1" smtClean="0"/>
              <a:t>Hastag</a:t>
            </a:r>
            <a:endParaRPr lang="en-US" sz="1800" dirty="0"/>
          </a:p>
        </p:txBody>
      </p:sp>
      <p:sp>
        <p:nvSpPr>
          <p:cNvPr id="10" name="Rectangular Callout 9"/>
          <p:cNvSpPr/>
          <p:nvPr/>
        </p:nvSpPr>
        <p:spPr>
          <a:xfrm>
            <a:off x="6565900" y="2184400"/>
            <a:ext cx="3139507" cy="603519"/>
          </a:xfrm>
          <a:prstGeom prst="wedgeRectCallout">
            <a:avLst>
              <a:gd name="adj1" fmla="val -77890"/>
              <a:gd name="adj2" fmla="val 65826"/>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nl-NL" sz="2000" dirty="0" smtClean="0">
                <a:solidFill>
                  <a:schemeClr val="tx2"/>
                </a:solidFill>
              </a:rPr>
              <a:t>Set Conference as </a:t>
            </a:r>
            <a:r>
              <a:rPr lang="nl-NL" sz="2000" dirty="0" err="1" smtClean="0">
                <a:solidFill>
                  <a:schemeClr val="tx2"/>
                </a:solidFill>
              </a:rPr>
              <a:t>key</a:t>
            </a:r>
            <a:endParaRPr lang="en-US" sz="2000" dirty="0">
              <a:solidFill>
                <a:schemeClr val="tx2"/>
              </a:solidFill>
            </a:endParaRPr>
          </a:p>
        </p:txBody>
      </p:sp>
      <p:sp>
        <p:nvSpPr>
          <p:cNvPr id="39" name="Rectangular Callout 38"/>
          <p:cNvSpPr/>
          <p:nvPr/>
        </p:nvSpPr>
        <p:spPr>
          <a:xfrm>
            <a:off x="7058890" y="3161137"/>
            <a:ext cx="4074517" cy="838893"/>
          </a:xfrm>
          <a:prstGeom prst="wedgeRectCallout">
            <a:avLst>
              <a:gd name="adj1" fmla="val -80686"/>
              <a:gd name="adj2" fmla="val 53142"/>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nl-NL" sz="2000" dirty="0" err="1" smtClean="0">
                <a:solidFill>
                  <a:schemeClr val="tx2"/>
                </a:solidFill>
              </a:rPr>
              <a:t>Sum</a:t>
            </a:r>
            <a:r>
              <a:rPr lang="nl-NL" sz="2000" dirty="0" smtClean="0">
                <a:solidFill>
                  <a:schemeClr val="tx2"/>
                </a:solidFill>
              </a:rPr>
              <a:t>/</a:t>
            </a:r>
            <a:r>
              <a:rPr lang="nl-NL" sz="2000" dirty="0" err="1" smtClean="0">
                <a:solidFill>
                  <a:schemeClr val="tx2"/>
                </a:solidFill>
              </a:rPr>
              <a:t>Avg</a:t>
            </a:r>
            <a:r>
              <a:rPr lang="nl-NL" sz="2000" dirty="0" smtClean="0">
                <a:solidFill>
                  <a:schemeClr val="tx2"/>
                </a:solidFill>
              </a:rPr>
              <a:t>/Top3 </a:t>
            </a:r>
            <a:r>
              <a:rPr lang="nl-NL" sz="2000" dirty="0" err="1" smtClean="0">
                <a:solidFill>
                  <a:schemeClr val="tx2"/>
                </a:solidFill>
              </a:rPr>
              <a:t>by</a:t>
            </a:r>
            <a:r>
              <a:rPr lang="nl-NL" sz="2000" dirty="0" smtClean="0">
                <a:solidFill>
                  <a:schemeClr val="tx2"/>
                </a:solidFill>
              </a:rPr>
              <a:t> </a:t>
            </a:r>
            <a:r>
              <a:rPr lang="nl-NL" sz="2000" dirty="0" err="1" smtClean="0">
                <a:solidFill>
                  <a:schemeClr val="tx2"/>
                </a:solidFill>
              </a:rPr>
              <a:t>key</a:t>
            </a:r>
            <a:r>
              <a:rPr lang="nl-NL" sz="2000" dirty="0" smtClean="0">
                <a:solidFill>
                  <a:schemeClr val="tx2"/>
                </a:solidFill>
              </a:rPr>
              <a:t> (==conference)</a:t>
            </a:r>
            <a:endParaRPr lang="en-US" sz="2000" dirty="0">
              <a:solidFill>
                <a:schemeClr val="tx2"/>
              </a:solidFill>
            </a:endParaRPr>
          </a:p>
        </p:txBody>
      </p:sp>
      <p:sp>
        <p:nvSpPr>
          <p:cNvPr id="41" name="Rectangular Callout 40"/>
          <p:cNvSpPr/>
          <p:nvPr/>
        </p:nvSpPr>
        <p:spPr>
          <a:xfrm>
            <a:off x="2010457" y="6917033"/>
            <a:ext cx="1651571" cy="545154"/>
          </a:xfrm>
          <a:prstGeom prst="wedgeRectCallout">
            <a:avLst>
              <a:gd name="adj1" fmla="val 84924"/>
              <a:gd name="adj2" fmla="val 42819"/>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nl-NL" sz="2000" dirty="0" smtClean="0">
                <a:solidFill>
                  <a:schemeClr val="tx2"/>
                </a:solidFill>
              </a:rPr>
              <a:t>As JSON</a:t>
            </a:r>
            <a:endParaRPr lang="en-US" sz="2000" dirty="0">
              <a:solidFill>
                <a:schemeClr val="tx2"/>
              </a:solidFill>
            </a:endParaRPr>
          </a:p>
        </p:txBody>
      </p:sp>
      <p:sp>
        <p:nvSpPr>
          <p:cNvPr id="42" name="Rectangular Callout 41"/>
          <p:cNvSpPr/>
          <p:nvPr/>
        </p:nvSpPr>
        <p:spPr>
          <a:xfrm>
            <a:off x="1199385" y="5486176"/>
            <a:ext cx="2441672" cy="927323"/>
          </a:xfrm>
          <a:prstGeom prst="wedgeRectCallout">
            <a:avLst>
              <a:gd name="adj1" fmla="val 73481"/>
              <a:gd name="adj2" fmla="val 5842"/>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2000" dirty="0" smtClean="0">
                <a:solidFill>
                  <a:schemeClr val="tx2"/>
                </a:solidFill>
              </a:rPr>
              <a:t>Round aggregate to nearest 100</a:t>
            </a:r>
            <a:endParaRPr lang="en-US" sz="2000" dirty="0">
              <a:solidFill>
                <a:schemeClr val="tx2"/>
              </a:solidFill>
            </a:endParaRPr>
          </a:p>
        </p:txBody>
      </p:sp>
      <p:sp>
        <p:nvSpPr>
          <p:cNvPr id="43" name="Rectangular Callout 42"/>
          <p:cNvSpPr/>
          <p:nvPr/>
        </p:nvSpPr>
        <p:spPr>
          <a:xfrm>
            <a:off x="10301623" y="4783049"/>
            <a:ext cx="2666232" cy="545154"/>
          </a:xfrm>
          <a:prstGeom prst="wedgeRectCallout">
            <a:avLst>
              <a:gd name="adj1" fmla="val -77791"/>
              <a:gd name="adj2" fmla="val 14440"/>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nl-NL" sz="2000" dirty="0" err="1" smtClean="0">
                <a:solidFill>
                  <a:schemeClr val="tx2"/>
                </a:solidFill>
              </a:rPr>
              <a:t>Latest</a:t>
            </a:r>
            <a:r>
              <a:rPr lang="nl-NL" sz="2000" dirty="0" smtClean="0">
                <a:solidFill>
                  <a:schemeClr val="tx2"/>
                </a:solidFill>
              </a:rPr>
              <a:t> Conference Details</a:t>
            </a:r>
            <a:endParaRPr lang="en-US" sz="2000" dirty="0">
              <a:solidFill>
                <a:schemeClr val="tx2"/>
              </a:solidFill>
            </a:endParaRPr>
          </a:p>
        </p:txBody>
      </p:sp>
      <p:sp>
        <p:nvSpPr>
          <p:cNvPr id="44" name="TextBox 43"/>
          <p:cNvSpPr txBox="1"/>
          <p:nvPr/>
        </p:nvSpPr>
        <p:spPr>
          <a:xfrm>
            <a:off x="8030256" y="7479101"/>
            <a:ext cx="4944174" cy="461665"/>
          </a:xfrm>
          <a:prstGeom prst="rect">
            <a:avLst/>
          </a:prstGeom>
          <a:noFill/>
        </p:spPr>
        <p:txBody>
          <a:bodyPr wrap="none" rtlCol="0">
            <a:spAutoFit/>
          </a:bodyPr>
          <a:lstStyle/>
          <a:p>
            <a:r>
              <a:rPr lang="nl-NL" dirty="0" smtClean="0"/>
              <a:t>Topic: </a:t>
            </a:r>
            <a:r>
              <a:rPr lang="nl-NL" dirty="0" err="1" smtClean="0"/>
              <a:t>CountTweetsPerConference</a:t>
            </a:r>
            <a:endParaRPr lang="en-US" dirty="0" err="1" smtClean="0"/>
          </a:p>
        </p:txBody>
      </p:sp>
      <p:sp>
        <p:nvSpPr>
          <p:cNvPr id="45" name="Rectangle 44"/>
          <p:cNvSpPr/>
          <p:nvPr/>
        </p:nvSpPr>
        <p:spPr>
          <a:xfrm>
            <a:off x="8060011" y="7920333"/>
            <a:ext cx="3509689" cy="452834"/>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46" name="Rectangle 45"/>
          <p:cNvSpPr/>
          <p:nvPr/>
        </p:nvSpPr>
        <p:spPr>
          <a:xfrm>
            <a:off x="9331295" y="7984279"/>
            <a:ext cx="305662" cy="281831"/>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sp>
        <p:nvSpPr>
          <p:cNvPr id="47" name="Rectangle 46"/>
          <p:cNvSpPr/>
          <p:nvPr/>
        </p:nvSpPr>
        <p:spPr>
          <a:xfrm>
            <a:off x="8957183" y="7984279"/>
            <a:ext cx="305662" cy="281831"/>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sp>
        <p:nvSpPr>
          <p:cNvPr id="48" name="Rectangle 47"/>
          <p:cNvSpPr/>
          <p:nvPr/>
        </p:nvSpPr>
        <p:spPr>
          <a:xfrm>
            <a:off x="8583071" y="7984279"/>
            <a:ext cx="305662" cy="281831"/>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sp>
        <p:nvSpPr>
          <p:cNvPr id="49" name="Rectangle 48"/>
          <p:cNvSpPr/>
          <p:nvPr/>
        </p:nvSpPr>
        <p:spPr>
          <a:xfrm>
            <a:off x="8208959" y="7984279"/>
            <a:ext cx="305662" cy="281831"/>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sp>
        <p:nvSpPr>
          <p:cNvPr id="50" name="Rectangle 49"/>
          <p:cNvSpPr/>
          <p:nvPr/>
        </p:nvSpPr>
        <p:spPr>
          <a:xfrm>
            <a:off x="10079519" y="7984279"/>
            <a:ext cx="305662" cy="281831"/>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sp>
        <p:nvSpPr>
          <p:cNvPr id="51" name="Rectangle 50"/>
          <p:cNvSpPr/>
          <p:nvPr/>
        </p:nvSpPr>
        <p:spPr>
          <a:xfrm>
            <a:off x="9705407" y="7984279"/>
            <a:ext cx="305662" cy="281831"/>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sp>
        <p:nvSpPr>
          <p:cNvPr id="52" name="Rectangle 51"/>
          <p:cNvSpPr/>
          <p:nvPr/>
        </p:nvSpPr>
        <p:spPr>
          <a:xfrm>
            <a:off x="10827745" y="7984279"/>
            <a:ext cx="305662" cy="281831"/>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sp>
        <p:nvSpPr>
          <p:cNvPr id="53" name="Rectangle 52"/>
          <p:cNvSpPr/>
          <p:nvPr/>
        </p:nvSpPr>
        <p:spPr>
          <a:xfrm>
            <a:off x="10453631" y="7984279"/>
            <a:ext cx="305662" cy="281831"/>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cxnSp>
        <p:nvCxnSpPr>
          <p:cNvPr id="54" name="Straight Arrow Connector 53"/>
          <p:cNvCxnSpPr/>
          <p:nvPr/>
        </p:nvCxnSpPr>
        <p:spPr>
          <a:xfrm>
            <a:off x="6134100" y="7333381"/>
            <a:ext cx="2059533" cy="79181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40" name="Rectangular Callout 39"/>
          <p:cNvSpPr/>
          <p:nvPr/>
        </p:nvSpPr>
        <p:spPr>
          <a:xfrm>
            <a:off x="6323775" y="4072890"/>
            <a:ext cx="3597498" cy="466373"/>
          </a:xfrm>
          <a:prstGeom prst="wedgeRectCallout">
            <a:avLst>
              <a:gd name="adj1" fmla="val -66313"/>
              <a:gd name="adj2" fmla="val -38960"/>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2000" dirty="0" smtClean="0">
                <a:solidFill>
                  <a:schemeClr val="tx2"/>
                </a:solidFill>
              </a:rPr>
              <a:t>and possibly per time window</a:t>
            </a:r>
            <a:endParaRPr lang="en-US" sz="2000" dirty="0">
              <a:solidFill>
                <a:schemeClr val="tx2"/>
              </a:solidFill>
            </a:endParaRPr>
          </a:p>
        </p:txBody>
      </p:sp>
    </p:spTree>
    <p:extLst>
      <p:ext uri="{BB962C8B-B14F-4D97-AF65-F5344CB8AC3E}">
        <p14:creationId xmlns:p14="http://schemas.microsoft.com/office/powerpoint/2010/main" val="3881459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2"/>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4"/>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1"/>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4"/>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5"/>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6"/>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7"/>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48"/>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49"/>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50"/>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51"/>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52"/>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53"/>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p:bldP spid="16" grpId="0" animBg="1"/>
      <p:bldP spid="17" grpId="0" animBg="1"/>
      <p:bldP spid="18" grpId="0" animBg="1"/>
      <p:bldP spid="19" grpId="0" animBg="1"/>
      <p:bldP spid="20" grpId="0" animBg="1"/>
      <p:bldP spid="23" grpId="0" animBg="1"/>
      <p:bldP spid="24" grpId="0" animBg="1"/>
      <p:bldP spid="10" grpId="0" animBg="1"/>
      <p:bldP spid="39" grpId="0" animBg="1"/>
      <p:bldP spid="41" grpId="0" animBg="1"/>
      <p:bldP spid="42" grpId="0" animBg="1"/>
      <p:bldP spid="43" grpId="0" animBg="1"/>
      <p:bldP spid="44" grpId="0"/>
      <p:bldP spid="45" grpId="0" animBg="1"/>
      <p:bldP spid="46" grpId="0" animBg="1"/>
      <p:bldP spid="47" grpId="0" animBg="1"/>
      <p:bldP spid="48" grpId="0" animBg="1"/>
      <p:bldP spid="49" grpId="0" animBg="1"/>
      <p:bldP spid="50" grpId="0" animBg="1"/>
      <p:bldP spid="51" grpId="0" animBg="1"/>
      <p:bldP spid="52" grpId="0" animBg="1"/>
      <p:bldP spid="53" grpId="0" animBg="1"/>
      <p:bldP spid="40"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Kafka streams – </a:t>
            </a:r>
            <a:br>
              <a:rPr lang="en-US" dirty="0" smtClean="0"/>
            </a:br>
            <a:r>
              <a:rPr lang="en-US" dirty="0" smtClean="0"/>
              <a:t>running count tweets per conference</a:t>
            </a:r>
            <a:endParaRPr lang="nl-NL" dirty="0"/>
          </a:p>
        </p:txBody>
      </p:sp>
      <p:pic>
        <p:nvPicPr>
          <p:cNvPr id="3" name="Picture 2"/>
          <p:cNvPicPr>
            <a:picLocks noChangeAspect="1"/>
          </p:cNvPicPr>
          <p:nvPr/>
        </p:nvPicPr>
        <p:blipFill>
          <a:blip r:embed="rId2"/>
          <a:stretch>
            <a:fillRect/>
          </a:stretch>
        </p:blipFill>
        <p:spPr>
          <a:xfrm>
            <a:off x="977771" y="2751013"/>
            <a:ext cx="15131377" cy="5617132"/>
          </a:xfrm>
          <a:prstGeom prst="rect">
            <a:avLst/>
          </a:prstGeom>
        </p:spPr>
      </p:pic>
    </p:spTree>
    <p:extLst>
      <p:ext uri="{BB962C8B-B14F-4D97-AF65-F5344CB8AC3E}">
        <p14:creationId xmlns:p14="http://schemas.microsoft.com/office/powerpoint/2010/main" val="212500784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Streaming tweet analytics </a:t>
            </a:r>
            <a:br>
              <a:rPr lang="en-US" dirty="0" smtClean="0"/>
            </a:br>
            <a:r>
              <a:rPr lang="en-US" dirty="0" smtClean="0"/>
              <a:t>pushed to clients</a:t>
            </a:r>
            <a:endParaRPr lang="nl-NL" dirty="0"/>
          </a:p>
        </p:txBody>
      </p:sp>
      <p:sp>
        <p:nvSpPr>
          <p:cNvPr id="3" name="Text Placeholder 2"/>
          <p:cNvSpPr>
            <a:spLocks noGrp="1"/>
          </p:cNvSpPr>
          <p:nvPr>
            <p:ph type="body" sz="quarter" idx="10"/>
          </p:nvPr>
        </p:nvSpPr>
        <p:spPr/>
        <p:txBody>
          <a:bodyPr/>
          <a:lstStyle/>
          <a:p>
            <a:endParaRPr lang="nl-NL" dirty="0"/>
          </a:p>
        </p:txBody>
      </p:sp>
      <p:pic>
        <p:nvPicPr>
          <p:cNvPr id="4" name="Picture 3"/>
          <p:cNvPicPr>
            <a:picLocks noChangeAspect="1"/>
          </p:cNvPicPr>
          <p:nvPr/>
        </p:nvPicPr>
        <p:blipFill>
          <a:blip r:embed="rId2"/>
          <a:stretch>
            <a:fillRect/>
          </a:stretch>
        </p:blipFill>
        <p:spPr>
          <a:xfrm>
            <a:off x="1269416" y="2348815"/>
            <a:ext cx="14790938" cy="6213294"/>
          </a:xfrm>
          <a:prstGeom prst="rect">
            <a:avLst/>
          </a:prstGeom>
          <a:ln>
            <a:noFill/>
          </a:ln>
          <a:effectLst>
            <a:outerShdw blurRad="292100" dist="139700" dir="2700000" algn="tl" rotWithShape="0">
              <a:srgbClr val="333333">
                <a:alpha val="65000"/>
              </a:srgbClr>
            </a:outerShdw>
          </a:effectLst>
        </p:spPr>
      </p:pic>
      <p:sp>
        <p:nvSpPr>
          <p:cNvPr id="9" name="Rectangle 8"/>
          <p:cNvSpPr/>
          <p:nvPr/>
        </p:nvSpPr>
        <p:spPr>
          <a:xfrm>
            <a:off x="5037651" y="3891152"/>
            <a:ext cx="2033787" cy="755270"/>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Server Sent Event</a:t>
            </a:r>
            <a:endParaRPr lang="nl-NL" dirty="0"/>
          </a:p>
        </p:txBody>
      </p:sp>
      <p:sp>
        <p:nvSpPr>
          <p:cNvPr id="10" name="Left Arrow 9"/>
          <p:cNvSpPr/>
          <p:nvPr/>
        </p:nvSpPr>
        <p:spPr>
          <a:xfrm>
            <a:off x="4653420" y="3077379"/>
            <a:ext cx="451756" cy="252957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1" name="Picture 2" descr="Image result for logo kafka"/>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41735" y="3827589"/>
            <a:ext cx="1820487" cy="95692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33" descr="Related im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24549" y="3485865"/>
            <a:ext cx="2918300" cy="1459151"/>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Image result for logo kafka"/>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688262" y="3790325"/>
            <a:ext cx="1820487" cy="9569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9802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12093004" y="7375529"/>
            <a:ext cx="1567578" cy="172690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nl-NL"/>
          </a:p>
        </p:txBody>
      </p:sp>
      <p:sp>
        <p:nvSpPr>
          <p:cNvPr id="11" name="Rounded Rectangle 10"/>
          <p:cNvSpPr/>
          <p:nvPr/>
        </p:nvSpPr>
        <p:spPr>
          <a:xfrm>
            <a:off x="9144000" y="6630424"/>
            <a:ext cx="3281568" cy="14902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4" name="Picture 28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23528" y="8254036"/>
            <a:ext cx="2400006" cy="1178891"/>
          </a:xfrm>
          <a:prstGeom prst="rect">
            <a:avLst/>
          </a:prstGeom>
        </p:spPr>
      </p:pic>
      <p:sp>
        <p:nvSpPr>
          <p:cNvPr id="2" name="Title 1"/>
          <p:cNvSpPr>
            <a:spLocks noGrp="1"/>
          </p:cNvSpPr>
          <p:nvPr>
            <p:ph type="title"/>
          </p:nvPr>
        </p:nvSpPr>
        <p:spPr>
          <a:xfrm>
            <a:off x="977770" y="843460"/>
            <a:ext cx="16362493" cy="1346288"/>
          </a:xfrm>
        </p:spPr>
        <p:txBody>
          <a:bodyPr/>
          <a:lstStyle/>
          <a:p>
            <a:r>
              <a:rPr lang="en-US" dirty="0" smtClean="0"/>
              <a:t>The case at hand - Streaming analysis </a:t>
            </a:r>
            <a:br>
              <a:rPr lang="en-US" dirty="0" smtClean="0"/>
            </a:br>
            <a:r>
              <a:rPr lang="en-US" dirty="0" smtClean="0"/>
              <a:t>of Tweet likes</a:t>
            </a:r>
            <a:endParaRPr lang="nl-NL" dirty="0"/>
          </a:p>
        </p:txBody>
      </p:sp>
      <p:sp>
        <p:nvSpPr>
          <p:cNvPr id="4" name="Cloud 3"/>
          <p:cNvSpPr/>
          <p:nvPr/>
        </p:nvSpPr>
        <p:spPr>
          <a:xfrm>
            <a:off x="5045176" y="2324466"/>
            <a:ext cx="2681024" cy="1410781"/>
          </a:xfrm>
          <a:prstGeom prst="cloud">
            <a:avLst/>
          </a:prstGeom>
          <a:solidFill>
            <a:schemeClr val="bg2">
              <a:lumMod val="95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pic>
        <p:nvPicPr>
          <p:cNvPr id="5" name="Picture 2" descr="https://g.twimg.com/Twitter_logo_blue.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479922" y="2441316"/>
            <a:ext cx="1289850" cy="1049505"/>
          </a:xfrm>
          <a:prstGeom prst="rect">
            <a:avLst/>
          </a:prstGeom>
          <a:noFill/>
          <a:extLst>
            <a:ext uri="{909E8E84-426E-40DD-AFC4-6F175D3DCCD1}">
              <a14:hiddenFill xmlns:a14="http://schemas.microsoft.com/office/drawing/2010/main">
                <a:solidFill>
                  <a:srgbClr val="FFFFFF"/>
                </a:solidFill>
              </a14:hiddenFill>
            </a:ext>
          </a:extLst>
        </p:spPr>
      </p:pic>
      <p:sp>
        <p:nvSpPr>
          <p:cNvPr id="7" name="Rounded Rectangle 6"/>
          <p:cNvSpPr/>
          <p:nvPr/>
        </p:nvSpPr>
        <p:spPr>
          <a:xfrm>
            <a:off x="2700873" y="5571450"/>
            <a:ext cx="2717074" cy="1331441"/>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Client</a:t>
            </a:r>
          </a:p>
        </p:txBody>
      </p:sp>
      <p:sp>
        <p:nvSpPr>
          <p:cNvPr id="8" name="Rounded Rectangle 7"/>
          <p:cNvSpPr/>
          <p:nvPr/>
        </p:nvSpPr>
        <p:spPr>
          <a:xfrm>
            <a:off x="3668614" y="6522647"/>
            <a:ext cx="2717074" cy="1331441"/>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Client</a:t>
            </a:r>
          </a:p>
        </p:txBody>
      </p:sp>
      <p:pic>
        <p:nvPicPr>
          <p:cNvPr id="9" name="Picture 2" descr="Image result for logo html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29209" y="7478493"/>
            <a:ext cx="1079783" cy="1079783"/>
          </a:xfrm>
          <a:prstGeom prst="rect">
            <a:avLst/>
          </a:prstGeom>
          <a:noFill/>
          <a:extLst>
            <a:ext uri="{909E8E84-426E-40DD-AFC4-6F175D3DCCD1}">
              <a14:hiddenFill xmlns:a14="http://schemas.microsoft.com/office/drawing/2010/main">
                <a:solidFill>
                  <a:srgbClr val="FFFFFF"/>
                </a:solidFill>
              </a14:hiddenFill>
            </a:ext>
          </a:extLst>
        </p:spPr>
      </p:pic>
      <p:sp>
        <p:nvSpPr>
          <p:cNvPr id="10" name="Rounded Rectangle 9"/>
          <p:cNvSpPr/>
          <p:nvPr/>
        </p:nvSpPr>
        <p:spPr>
          <a:xfrm>
            <a:off x="4059410" y="7743000"/>
            <a:ext cx="1208186" cy="75527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Client</a:t>
            </a:r>
          </a:p>
        </p:txBody>
      </p:sp>
      <p:sp>
        <p:nvSpPr>
          <p:cNvPr id="12" name="Rounded Rectangle 11"/>
          <p:cNvSpPr/>
          <p:nvPr/>
        </p:nvSpPr>
        <p:spPr>
          <a:xfrm>
            <a:off x="4986810" y="8202865"/>
            <a:ext cx="1208186" cy="75527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Client</a:t>
            </a:r>
          </a:p>
        </p:txBody>
      </p:sp>
      <p:sp>
        <p:nvSpPr>
          <p:cNvPr id="13" name="Right Arrow 12"/>
          <p:cNvSpPr/>
          <p:nvPr/>
        </p:nvSpPr>
        <p:spPr>
          <a:xfrm>
            <a:off x="938287" y="1888463"/>
            <a:ext cx="3837341" cy="2384697"/>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t>Tweets on #oow17 #</a:t>
            </a:r>
            <a:r>
              <a:rPr lang="en-US" dirty="0" err="1" smtClean="0"/>
              <a:t>javaone</a:t>
            </a:r>
            <a:r>
              <a:rPr lang="en-US" dirty="0" smtClean="0"/>
              <a:t> #</a:t>
            </a:r>
            <a:r>
              <a:rPr lang="en-US" dirty="0" err="1" smtClean="0"/>
              <a:t>oraclecode</a:t>
            </a:r>
            <a:endParaRPr lang="nl-NL" dirty="0"/>
          </a:p>
        </p:txBody>
      </p:sp>
      <p:pic>
        <p:nvPicPr>
          <p:cNvPr id="15" name="Picture 28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362107" y="7837548"/>
            <a:ext cx="542365" cy="381858"/>
          </a:xfrm>
          <a:prstGeom prst="rect">
            <a:avLst/>
          </a:prstGeom>
        </p:spPr>
      </p:pic>
      <p:pic>
        <p:nvPicPr>
          <p:cNvPr id="16" name="Picture 28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771522" y="6896627"/>
            <a:ext cx="826443" cy="581866"/>
          </a:xfrm>
          <a:prstGeom prst="rect">
            <a:avLst/>
          </a:prstGeom>
        </p:spPr>
      </p:pic>
      <p:pic>
        <p:nvPicPr>
          <p:cNvPr id="17" name="Picture 28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843498" y="5723850"/>
            <a:ext cx="826443" cy="581866"/>
          </a:xfrm>
          <a:prstGeom prst="rect">
            <a:avLst/>
          </a:prstGeom>
        </p:spPr>
      </p:pic>
      <p:sp>
        <p:nvSpPr>
          <p:cNvPr id="18" name="Rectangle 17"/>
          <p:cNvSpPr/>
          <p:nvPr/>
        </p:nvSpPr>
        <p:spPr>
          <a:xfrm>
            <a:off x="5191362" y="3625718"/>
            <a:ext cx="2097069" cy="2019150"/>
          </a:xfrm>
          <a:prstGeom prst="rect">
            <a:avLst/>
          </a:prstGeom>
          <a:solidFill>
            <a:schemeClr val="accent3">
              <a:lumMod val="20000"/>
              <a:lumOff val="8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Show live tweet feed for conferences</a:t>
            </a:r>
            <a:endParaRPr lang="nl-NL" dirty="0"/>
          </a:p>
        </p:txBody>
      </p:sp>
      <p:sp>
        <p:nvSpPr>
          <p:cNvPr id="22" name="Rounded Rectangle 21"/>
          <p:cNvSpPr/>
          <p:nvPr/>
        </p:nvSpPr>
        <p:spPr>
          <a:xfrm>
            <a:off x="10151931" y="2715491"/>
            <a:ext cx="5614542" cy="2330872"/>
          </a:xfrm>
          <a:prstGeom prst="round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dirty="0">
              <a:solidFill>
                <a:schemeClr val="tx2"/>
              </a:solidFill>
            </a:endParaRPr>
          </a:p>
        </p:txBody>
      </p:sp>
      <p:pic>
        <p:nvPicPr>
          <p:cNvPr id="23" name="Picture 2" descr="Image result for logo kafka"/>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1718242" y="2778324"/>
            <a:ext cx="1820487" cy="956923"/>
          </a:xfrm>
          <a:prstGeom prst="rect">
            <a:avLst/>
          </a:prstGeom>
          <a:noFill/>
          <a:extLst>
            <a:ext uri="{909E8E84-426E-40DD-AFC4-6F175D3DCCD1}">
              <a14:hiddenFill xmlns:a14="http://schemas.microsoft.com/office/drawing/2010/main">
                <a:solidFill>
                  <a:srgbClr val="FFFFFF"/>
                </a:solidFill>
              </a14:hiddenFill>
            </a:ext>
          </a:extLst>
        </p:spPr>
      </p:pic>
      <p:sp>
        <p:nvSpPr>
          <p:cNvPr id="24" name="Lightning Bolt 23"/>
          <p:cNvSpPr/>
          <p:nvPr/>
        </p:nvSpPr>
        <p:spPr>
          <a:xfrm>
            <a:off x="10474777" y="3549229"/>
            <a:ext cx="419861" cy="544476"/>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ounded Rectangle 25"/>
          <p:cNvSpPr/>
          <p:nvPr/>
        </p:nvSpPr>
        <p:spPr>
          <a:xfrm>
            <a:off x="11010915" y="3886887"/>
            <a:ext cx="1414653" cy="8790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Tweets</a:t>
            </a:r>
          </a:p>
          <a:p>
            <a:pPr algn="ctr"/>
            <a:r>
              <a:rPr lang="en-US" dirty="0" smtClean="0"/>
              <a:t>Topic</a:t>
            </a:r>
            <a:endParaRPr lang="nl-NL" dirty="0"/>
          </a:p>
        </p:txBody>
      </p:sp>
      <p:sp>
        <p:nvSpPr>
          <p:cNvPr id="3" name="Freeform 2"/>
          <p:cNvSpPr/>
          <p:nvPr/>
        </p:nvSpPr>
        <p:spPr>
          <a:xfrm>
            <a:off x="6774873" y="2203566"/>
            <a:ext cx="4253345" cy="2009729"/>
          </a:xfrm>
          <a:custGeom>
            <a:avLst/>
            <a:gdLst>
              <a:gd name="connsiteX0" fmla="*/ 0 w 4253345"/>
              <a:gd name="connsiteY0" fmla="*/ 816725 h 2009729"/>
              <a:gd name="connsiteX1" fmla="*/ 1856509 w 4253345"/>
              <a:gd name="connsiteY1" fmla="*/ 27016 h 2009729"/>
              <a:gd name="connsiteX2" fmla="*/ 2854036 w 4253345"/>
              <a:gd name="connsiteY2" fmla="*/ 1689561 h 2009729"/>
              <a:gd name="connsiteX3" fmla="*/ 4253345 w 4253345"/>
              <a:gd name="connsiteY3" fmla="*/ 2008216 h 2009729"/>
            </a:gdLst>
            <a:ahLst/>
            <a:cxnLst>
              <a:cxn ang="0">
                <a:pos x="connsiteX0" y="connsiteY0"/>
              </a:cxn>
              <a:cxn ang="0">
                <a:pos x="connsiteX1" y="connsiteY1"/>
              </a:cxn>
              <a:cxn ang="0">
                <a:pos x="connsiteX2" y="connsiteY2"/>
              </a:cxn>
              <a:cxn ang="0">
                <a:pos x="connsiteX3" y="connsiteY3"/>
              </a:cxn>
            </a:cxnLst>
            <a:rect l="l" t="t" r="r" b="b"/>
            <a:pathLst>
              <a:path w="4253345" h="2009729">
                <a:moveTo>
                  <a:pt x="0" y="816725"/>
                </a:moveTo>
                <a:cubicBezTo>
                  <a:pt x="690418" y="349134"/>
                  <a:pt x="1380836" y="-118457"/>
                  <a:pt x="1856509" y="27016"/>
                </a:cubicBezTo>
                <a:cubicBezTo>
                  <a:pt x="2332182" y="172489"/>
                  <a:pt x="2454563" y="1359361"/>
                  <a:pt x="2854036" y="1689561"/>
                </a:cubicBezTo>
                <a:cubicBezTo>
                  <a:pt x="3253509" y="2019761"/>
                  <a:pt x="3753427" y="2013988"/>
                  <a:pt x="4253345" y="2008216"/>
                </a:cubicBezTo>
              </a:path>
            </a:pathLst>
          </a:custGeom>
          <a:noFill/>
          <a:ln w="28575">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25" name="Picture 33" descr="Related imag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486629" y="6569326"/>
            <a:ext cx="2918300" cy="1459151"/>
          </a:xfrm>
          <a:prstGeom prst="rect">
            <a:avLst/>
          </a:prstGeom>
          <a:noFill/>
          <a:extLst>
            <a:ext uri="{909E8E84-426E-40DD-AFC4-6F175D3DCCD1}">
              <a14:hiddenFill xmlns:a14="http://schemas.microsoft.com/office/drawing/2010/main">
                <a:solidFill>
                  <a:srgbClr val="FFFFFF"/>
                </a:solidFill>
              </a14:hiddenFill>
            </a:ext>
          </a:extLst>
        </p:spPr>
      </p:pic>
      <p:sp>
        <p:nvSpPr>
          <p:cNvPr id="20" name="Freeform 19"/>
          <p:cNvSpPr/>
          <p:nvPr/>
        </p:nvSpPr>
        <p:spPr>
          <a:xfrm>
            <a:off x="10778836" y="4752109"/>
            <a:ext cx="1041809" cy="1884218"/>
          </a:xfrm>
          <a:custGeom>
            <a:avLst/>
            <a:gdLst>
              <a:gd name="connsiteX0" fmla="*/ 969819 w 1041809"/>
              <a:gd name="connsiteY0" fmla="*/ 0 h 1884218"/>
              <a:gd name="connsiteX1" fmla="*/ 969819 w 1041809"/>
              <a:gd name="connsiteY1" fmla="*/ 748146 h 1884218"/>
              <a:gd name="connsiteX2" fmla="*/ 221673 w 1041809"/>
              <a:gd name="connsiteY2" fmla="*/ 1094509 h 1884218"/>
              <a:gd name="connsiteX3" fmla="*/ 0 w 1041809"/>
              <a:gd name="connsiteY3" fmla="*/ 1884218 h 1884218"/>
            </a:gdLst>
            <a:ahLst/>
            <a:cxnLst>
              <a:cxn ang="0">
                <a:pos x="connsiteX0" y="connsiteY0"/>
              </a:cxn>
              <a:cxn ang="0">
                <a:pos x="connsiteX1" y="connsiteY1"/>
              </a:cxn>
              <a:cxn ang="0">
                <a:pos x="connsiteX2" y="connsiteY2"/>
              </a:cxn>
              <a:cxn ang="0">
                <a:pos x="connsiteX3" y="connsiteY3"/>
              </a:cxn>
            </a:cxnLst>
            <a:rect l="l" t="t" r="r" b="b"/>
            <a:pathLst>
              <a:path w="1041809" h="1884218">
                <a:moveTo>
                  <a:pt x="969819" y="0"/>
                </a:moveTo>
                <a:cubicBezTo>
                  <a:pt x="1032164" y="282864"/>
                  <a:pt x="1094510" y="565728"/>
                  <a:pt x="969819" y="748146"/>
                </a:cubicBezTo>
                <a:cubicBezTo>
                  <a:pt x="845128" y="930564"/>
                  <a:pt x="383309" y="905164"/>
                  <a:pt x="221673" y="1094509"/>
                </a:cubicBezTo>
                <a:cubicBezTo>
                  <a:pt x="60037" y="1283854"/>
                  <a:pt x="30018" y="1584036"/>
                  <a:pt x="0" y="1884218"/>
                </a:cubicBezTo>
              </a:path>
            </a:pathLst>
          </a:custGeom>
          <a:noFill/>
          <a:ln w="28575">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7" name="Lightning Bolt 26"/>
          <p:cNvSpPr/>
          <p:nvPr/>
        </p:nvSpPr>
        <p:spPr>
          <a:xfrm>
            <a:off x="10909099" y="5997990"/>
            <a:ext cx="419861" cy="544476"/>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Arrow Connector 27"/>
          <p:cNvCxnSpPr>
            <a:stCxn id="12" idx="3"/>
          </p:cNvCxnSpPr>
          <p:nvPr/>
        </p:nvCxnSpPr>
        <p:spPr>
          <a:xfrm flipV="1">
            <a:off x="6194996" y="7854088"/>
            <a:ext cx="2949004" cy="726412"/>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30" name="Straight Arrow Connector 29"/>
          <p:cNvCxnSpPr>
            <a:stCxn id="10" idx="3"/>
          </p:cNvCxnSpPr>
          <p:nvPr/>
        </p:nvCxnSpPr>
        <p:spPr>
          <a:xfrm flipV="1">
            <a:off x="5267596" y="7620000"/>
            <a:ext cx="3876404" cy="500635"/>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32" name="Straight Arrow Connector 31"/>
          <p:cNvCxnSpPr>
            <a:stCxn id="8" idx="3"/>
            <a:endCxn id="11" idx="1"/>
          </p:cNvCxnSpPr>
          <p:nvPr/>
        </p:nvCxnSpPr>
        <p:spPr>
          <a:xfrm>
            <a:off x="6385688" y="7188368"/>
            <a:ext cx="2758312" cy="187162"/>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34" name="Straight Arrow Connector 33"/>
          <p:cNvCxnSpPr/>
          <p:nvPr/>
        </p:nvCxnSpPr>
        <p:spPr>
          <a:xfrm>
            <a:off x="4905002" y="5960873"/>
            <a:ext cx="3726053" cy="870211"/>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pic>
        <p:nvPicPr>
          <p:cNvPr id="35" name="Picture 2" descr="Image result for logo html5"/>
          <p:cNvPicPr>
            <a:picLocks noChangeAspect="1" noChangeArrowheads="1"/>
          </p:cNvPicPr>
          <p:nvPr/>
        </p:nvPicPr>
        <p:blipFill>
          <a:blip r:embed="rId9" cstate="print">
            <a:extLst>
              <a:ext uri="{BEBA8EAE-BF5A-486C-A8C5-ECC9F3942E4B}">
                <a14:imgProps xmlns:a14="http://schemas.microsoft.com/office/drawing/2010/main">
                  <a14:imgLayer r:embed="rId10">
                    <a14:imgEffect>
                      <a14:saturation sat="33000"/>
                    </a14:imgEffect>
                  </a14:imgLayer>
                </a14:imgProps>
              </a:ext>
              <a:ext uri="{28A0092B-C50C-407E-A947-70E740481C1C}">
                <a14:useLocalDpi xmlns:a14="http://schemas.microsoft.com/office/drawing/2010/main" val="0"/>
              </a:ext>
            </a:extLst>
          </a:blip>
          <a:srcRect/>
          <a:stretch>
            <a:fillRect/>
          </a:stretch>
        </p:blipFill>
        <p:spPr bwMode="auto">
          <a:xfrm>
            <a:off x="12425568" y="7763698"/>
            <a:ext cx="1079783" cy="1079783"/>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ttp://127.0.0.1:3000/images/like-tweet.jpg"/>
          <p:cNvPicPr>
            <a:picLocks noChangeAspect="1" noChangeArrowheads="1"/>
          </p:cNvPicPr>
          <p:nvPr/>
        </p:nvPicPr>
        <p:blipFill>
          <a:blip r:embed="rId1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118152" y="6512085"/>
            <a:ext cx="1353449" cy="893276"/>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2" descr="http://127.0.0.1:3000/images/like-tweet.jpg"/>
          <p:cNvPicPr>
            <a:picLocks noChangeAspect="1" noChangeArrowheads="1"/>
          </p:cNvPicPr>
          <p:nvPr/>
        </p:nvPicPr>
        <p:blipFill>
          <a:blip r:embed="rId11"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688539" y="5587990"/>
            <a:ext cx="654801" cy="432168"/>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2" descr="http://127.0.0.1:3000/images/like-tweet.jpg"/>
          <p:cNvPicPr>
            <a:picLocks noChangeAspect="1" noChangeArrowheads="1"/>
          </p:cNvPicPr>
          <p:nvPr/>
        </p:nvPicPr>
        <p:blipFill>
          <a:blip r:embed="rId11"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717775" y="7698591"/>
            <a:ext cx="654801" cy="432168"/>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2" descr="http://127.0.0.1:3000/images/like-tweet.jpg"/>
          <p:cNvPicPr>
            <a:picLocks noChangeAspect="1" noChangeArrowheads="1"/>
          </p:cNvPicPr>
          <p:nvPr/>
        </p:nvPicPr>
        <p:blipFill>
          <a:blip r:embed="rId11"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626217" y="8192741"/>
            <a:ext cx="654801" cy="432168"/>
          </a:xfrm>
          <a:prstGeom prst="rect">
            <a:avLst/>
          </a:prstGeom>
          <a:noFill/>
          <a:extLst>
            <a:ext uri="{909E8E84-426E-40DD-AFC4-6F175D3DCCD1}">
              <a14:hiddenFill xmlns:a14="http://schemas.microsoft.com/office/drawing/2010/main">
                <a:solidFill>
                  <a:srgbClr val="FFFFFF"/>
                </a:solidFill>
              </a14:hiddenFill>
            </a:ext>
          </a:extLst>
        </p:spPr>
      </p:pic>
      <p:sp>
        <p:nvSpPr>
          <p:cNvPr id="6" name="Left-Right Arrow 5"/>
          <p:cNvSpPr/>
          <p:nvPr/>
        </p:nvSpPr>
        <p:spPr>
          <a:xfrm>
            <a:off x="6014648" y="6453769"/>
            <a:ext cx="3529174" cy="1518768"/>
          </a:xfrm>
          <a:prstGeom prst="lef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err="1" smtClean="0"/>
              <a:t>WebSockets</a:t>
            </a:r>
            <a:endParaRPr lang="nl-NL" dirty="0"/>
          </a:p>
        </p:txBody>
      </p:sp>
      <p:sp>
        <p:nvSpPr>
          <p:cNvPr id="40" name="Rectangle 39"/>
          <p:cNvSpPr/>
          <p:nvPr/>
        </p:nvSpPr>
        <p:spPr>
          <a:xfrm>
            <a:off x="5777594" y="3988151"/>
            <a:ext cx="2097069" cy="201915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Allow users to like tweets –and show live list of liked tweets</a:t>
            </a:r>
            <a:endParaRPr lang="nl-NL" dirty="0"/>
          </a:p>
        </p:txBody>
      </p:sp>
      <p:sp>
        <p:nvSpPr>
          <p:cNvPr id="33" name="Rectangle 32"/>
          <p:cNvSpPr/>
          <p:nvPr/>
        </p:nvSpPr>
        <p:spPr>
          <a:xfrm>
            <a:off x="6636578" y="4324852"/>
            <a:ext cx="2097069" cy="2019150"/>
          </a:xfrm>
          <a:prstGeom prst="rect">
            <a:avLst/>
          </a:prstGeom>
          <a:solidFill>
            <a:schemeClr val="accent3">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solidFill>
                  <a:schemeClr val="tx1"/>
                </a:solidFill>
              </a:rPr>
              <a:t>Show live tweet aggregates per conference</a:t>
            </a:r>
            <a:endParaRPr lang="nl-NL" dirty="0">
              <a:solidFill>
                <a:schemeClr val="tx1"/>
              </a:solidFill>
            </a:endParaRPr>
          </a:p>
        </p:txBody>
      </p:sp>
      <p:sp>
        <p:nvSpPr>
          <p:cNvPr id="41" name="Rounded Rectangle 40"/>
          <p:cNvSpPr/>
          <p:nvPr/>
        </p:nvSpPr>
        <p:spPr>
          <a:xfrm>
            <a:off x="12798024" y="3901829"/>
            <a:ext cx="2327774" cy="8790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err="1" smtClean="0"/>
              <a:t>tweetAnalytics</a:t>
            </a:r>
            <a:r>
              <a:rPr lang="nl-NL" dirty="0" smtClean="0"/>
              <a:t/>
            </a:r>
            <a:br>
              <a:rPr lang="nl-NL" dirty="0" smtClean="0"/>
            </a:br>
            <a:r>
              <a:rPr lang="nl-NL" dirty="0" smtClean="0"/>
              <a:t>Topic</a:t>
            </a:r>
            <a:endParaRPr lang="nl-NL" dirty="0"/>
          </a:p>
        </p:txBody>
      </p:sp>
      <p:sp>
        <p:nvSpPr>
          <p:cNvPr id="42" name="Lightning Bolt 41"/>
          <p:cNvSpPr/>
          <p:nvPr/>
        </p:nvSpPr>
        <p:spPr>
          <a:xfrm>
            <a:off x="11960625" y="6156288"/>
            <a:ext cx="419861" cy="544476"/>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ounded Rectangle 42"/>
          <p:cNvSpPr/>
          <p:nvPr/>
        </p:nvSpPr>
        <p:spPr>
          <a:xfrm>
            <a:off x="13651568" y="5486017"/>
            <a:ext cx="1725824" cy="105156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600" dirty="0" smtClean="0"/>
              <a:t>Streaming Tweets Aggregation</a:t>
            </a:r>
            <a:endParaRPr lang="en-US" sz="1600" dirty="0"/>
          </a:p>
        </p:txBody>
      </p:sp>
      <p:sp>
        <p:nvSpPr>
          <p:cNvPr id="44" name="TextBox 43"/>
          <p:cNvSpPr txBox="1"/>
          <p:nvPr/>
        </p:nvSpPr>
        <p:spPr>
          <a:xfrm>
            <a:off x="14894937" y="5489748"/>
            <a:ext cx="391454" cy="523220"/>
          </a:xfrm>
          <a:prstGeom prst="rect">
            <a:avLst/>
          </a:prstGeom>
          <a:noFill/>
        </p:spPr>
        <p:txBody>
          <a:bodyPr wrap="none" rtlCol="0">
            <a:spAutoFit/>
          </a:bodyPr>
          <a:lstStyle/>
          <a:p>
            <a:r>
              <a:rPr lang="nl-NL" sz="2800" dirty="0" smtClean="0"/>
              <a:t>µ</a:t>
            </a:r>
          </a:p>
        </p:txBody>
      </p:sp>
      <p:sp>
        <p:nvSpPr>
          <p:cNvPr id="45" name="Lightning Bolt 44"/>
          <p:cNvSpPr/>
          <p:nvPr/>
        </p:nvSpPr>
        <p:spPr>
          <a:xfrm>
            <a:off x="13477972" y="5630740"/>
            <a:ext cx="419861" cy="544476"/>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ight Arrow 45"/>
          <p:cNvSpPr/>
          <p:nvPr/>
        </p:nvSpPr>
        <p:spPr>
          <a:xfrm>
            <a:off x="15264851" y="6245735"/>
            <a:ext cx="225081" cy="23261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Lightning Bolt 46"/>
          <p:cNvSpPr/>
          <p:nvPr/>
        </p:nvSpPr>
        <p:spPr>
          <a:xfrm>
            <a:off x="15125798" y="4398872"/>
            <a:ext cx="419861" cy="544476"/>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8" name="Picture 4" descr="Image result for logo java"/>
          <p:cNvPicPr>
            <a:picLocks noChangeAspect="1" noChangeArrowheads="1"/>
          </p:cNvPicPr>
          <p:nvPr/>
        </p:nvPicPr>
        <p:blipFill>
          <a:blip r:embed="rId1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3937173" y="6283448"/>
            <a:ext cx="1130098" cy="693951"/>
          </a:xfrm>
          <a:prstGeom prst="rect">
            <a:avLst/>
          </a:prstGeom>
          <a:noFill/>
          <a:extLst>
            <a:ext uri="{909E8E84-426E-40DD-AFC4-6F175D3DCCD1}">
              <a14:hiddenFill xmlns:a14="http://schemas.microsoft.com/office/drawing/2010/main">
                <a:solidFill>
                  <a:srgbClr val="FFFFFF"/>
                </a:solidFill>
              </a14:hiddenFill>
            </a:ext>
          </a:extLst>
        </p:spPr>
      </p:pic>
      <p:sp>
        <p:nvSpPr>
          <p:cNvPr id="29" name="Freeform 28"/>
          <p:cNvSpPr/>
          <p:nvPr/>
        </p:nvSpPr>
        <p:spPr>
          <a:xfrm>
            <a:off x="12150436" y="4765964"/>
            <a:ext cx="1440873" cy="1219200"/>
          </a:xfrm>
          <a:custGeom>
            <a:avLst/>
            <a:gdLst>
              <a:gd name="connsiteX0" fmla="*/ 0 w 1440873"/>
              <a:gd name="connsiteY0" fmla="*/ 0 h 1219200"/>
              <a:gd name="connsiteX1" fmla="*/ 581891 w 1440873"/>
              <a:gd name="connsiteY1" fmla="*/ 1011381 h 1219200"/>
              <a:gd name="connsiteX2" fmla="*/ 1440873 w 1440873"/>
              <a:gd name="connsiteY2" fmla="*/ 1219200 h 1219200"/>
            </a:gdLst>
            <a:ahLst/>
            <a:cxnLst>
              <a:cxn ang="0">
                <a:pos x="connsiteX0" y="connsiteY0"/>
              </a:cxn>
              <a:cxn ang="0">
                <a:pos x="connsiteX1" y="connsiteY1"/>
              </a:cxn>
              <a:cxn ang="0">
                <a:pos x="connsiteX2" y="connsiteY2"/>
              </a:cxn>
            </a:cxnLst>
            <a:rect l="l" t="t" r="r" b="b"/>
            <a:pathLst>
              <a:path w="1440873" h="1219200">
                <a:moveTo>
                  <a:pt x="0" y="0"/>
                </a:moveTo>
                <a:cubicBezTo>
                  <a:pt x="170873" y="404090"/>
                  <a:pt x="341746" y="808181"/>
                  <a:pt x="581891" y="1011381"/>
                </a:cubicBezTo>
                <a:cubicBezTo>
                  <a:pt x="822036" y="1214581"/>
                  <a:pt x="1131454" y="1216890"/>
                  <a:pt x="1440873" y="1219200"/>
                </a:cubicBezTo>
              </a:path>
            </a:pathLst>
          </a:custGeom>
          <a:noFill/>
          <a:ln w="28575">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9" name="Freeform 48"/>
          <p:cNvSpPr/>
          <p:nvPr/>
        </p:nvSpPr>
        <p:spPr>
          <a:xfrm>
            <a:off x="14865927" y="4696691"/>
            <a:ext cx="1387420" cy="1607127"/>
          </a:xfrm>
          <a:custGeom>
            <a:avLst/>
            <a:gdLst>
              <a:gd name="connsiteX0" fmla="*/ 623455 w 1387420"/>
              <a:gd name="connsiteY0" fmla="*/ 1607127 h 1607127"/>
              <a:gd name="connsiteX1" fmla="*/ 1371600 w 1387420"/>
              <a:gd name="connsiteY1" fmla="*/ 858982 h 1607127"/>
              <a:gd name="connsiteX2" fmla="*/ 0 w 1387420"/>
              <a:gd name="connsiteY2" fmla="*/ 0 h 1607127"/>
            </a:gdLst>
            <a:ahLst/>
            <a:cxnLst>
              <a:cxn ang="0">
                <a:pos x="connsiteX0" y="connsiteY0"/>
              </a:cxn>
              <a:cxn ang="0">
                <a:pos x="connsiteX1" y="connsiteY1"/>
              </a:cxn>
              <a:cxn ang="0">
                <a:pos x="connsiteX2" y="connsiteY2"/>
              </a:cxn>
            </a:cxnLst>
            <a:rect l="l" t="t" r="r" b="b"/>
            <a:pathLst>
              <a:path w="1387420" h="1607127">
                <a:moveTo>
                  <a:pt x="623455" y="1607127"/>
                </a:moveTo>
                <a:cubicBezTo>
                  <a:pt x="1049482" y="1366981"/>
                  <a:pt x="1475509" y="1126836"/>
                  <a:pt x="1371600" y="858982"/>
                </a:cubicBezTo>
                <a:cubicBezTo>
                  <a:pt x="1267691" y="591128"/>
                  <a:pt x="633845" y="295564"/>
                  <a:pt x="0" y="0"/>
                </a:cubicBezTo>
              </a:path>
            </a:pathLst>
          </a:custGeom>
          <a:noFill/>
          <a:ln w="28575">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9" name="Left Arrow 18"/>
          <p:cNvSpPr/>
          <p:nvPr/>
        </p:nvSpPr>
        <p:spPr>
          <a:xfrm>
            <a:off x="7873972" y="7547791"/>
            <a:ext cx="1415120" cy="129569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SSE</a:t>
            </a:r>
            <a:endParaRPr lang="nl-NL" dirty="0"/>
          </a:p>
        </p:txBody>
      </p:sp>
      <p:sp>
        <p:nvSpPr>
          <p:cNvPr id="50" name="Freeform 49"/>
          <p:cNvSpPr/>
          <p:nvPr/>
        </p:nvSpPr>
        <p:spPr>
          <a:xfrm>
            <a:off x="11901055" y="4807527"/>
            <a:ext cx="1288472" cy="1814946"/>
          </a:xfrm>
          <a:custGeom>
            <a:avLst/>
            <a:gdLst>
              <a:gd name="connsiteX0" fmla="*/ 1288472 w 1288472"/>
              <a:gd name="connsiteY0" fmla="*/ 0 h 1814946"/>
              <a:gd name="connsiteX1" fmla="*/ 304800 w 1288472"/>
              <a:gd name="connsiteY1" fmla="*/ 651164 h 1814946"/>
              <a:gd name="connsiteX2" fmla="*/ 0 w 1288472"/>
              <a:gd name="connsiteY2" fmla="*/ 1814946 h 1814946"/>
            </a:gdLst>
            <a:ahLst/>
            <a:cxnLst>
              <a:cxn ang="0">
                <a:pos x="connsiteX0" y="connsiteY0"/>
              </a:cxn>
              <a:cxn ang="0">
                <a:pos x="connsiteX1" y="connsiteY1"/>
              </a:cxn>
              <a:cxn ang="0">
                <a:pos x="connsiteX2" y="connsiteY2"/>
              </a:cxn>
            </a:cxnLst>
            <a:rect l="l" t="t" r="r" b="b"/>
            <a:pathLst>
              <a:path w="1288472" h="1814946">
                <a:moveTo>
                  <a:pt x="1288472" y="0"/>
                </a:moveTo>
                <a:cubicBezTo>
                  <a:pt x="904008" y="174336"/>
                  <a:pt x="519545" y="348673"/>
                  <a:pt x="304800" y="651164"/>
                </a:cubicBezTo>
                <a:cubicBezTo>
                  <a:pt x="90055" y="953655"/>
                  <a:pt x="45027" y="1384300"/>
                  <a:pt x="0" y="1814946"/>
                </a:cubicBezTo>
              </a:path>
            </a:pathLst>
          </a:custGeom>
          <a:noFill/>
          <a:ln w="28575">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cxnSp>
        <p:nvCxnSpPr>
          <p:cNvPr id="52" name="Straight Arrow Connector 51"/>
          <p:cNvCxnSpPr>
            <a:stCxn id="50" idx="2"/>
            <a:endCxn id="19" idx="3"/>
          </p:cNvCxnSpPr>
          <p:nvPr/>
        </p:nvCxnSpPr>
        <p:spPr>
          <a:xfrm flipH="1">
            <a:off x="9289092" y="6622473"/>
            <a:ext cx="2611963" cy="1573163"/>
          </a:xfrm>
          <a:prstGeom prst="straightConnector1">
            <a:avLst/>
          </a:prstGeom>
          <a:ln w="5715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1" name="Rectangle 50"/>
          <p:cNvSpPr/>
          <p:nvPr/>
        </p:nvSpPr>
        <p:spPr>
          <a:xfrm>
            <a:off x="7495562" y="4720659"/>
            <a:ext cx="2097069" cy="201915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t>Show a live list of top 3 liked tweets per conference</a:t>
            </a:r>
            <a:endParaRPr lang="nl-NL" dirty="0"/>
          </a:p>
        </p:txBody>
      </p:sp>
    </p:spTree>
    <p:extLst>
      <p:ext uri="{BB962C8B-B14F-4D97-AF65-F5344CB8AC3E}">
        <p14:creationId xmlns:p14="http://schemas.microsoft.com/office/powerpoint/2010/main" val="84630662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12093004" y="7375529"/>
            <a:ext cx="1567578" cy="172690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nl-NL"/>
          </a:p>
        </p:txBody>
      </p:sp>
      <p:sp>
        <p:nvSpPr>
          <p:cNvPr id="11" name="Rounded Rectangle 10"/>
          <p:cNvSpPr/>
          <p:nvPr/>
        </p:nvSpPr>
        <p:spPr>
          <a:xfrm>
            <a:off x="9144000" y="6630424"/>
            <a:ext cx="3281568" cy="14902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4" name="Picture 28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23528" y="8254036"/>
            <a:ext cx="2400006" cy="1178891"/>
          </a:xfrm>
          <a:prstGeom prst="rect">
            <a:avLst/>
          </a:prstGeom>
        </p:spPr>
      </p:pic>
      <p:sp>
        <p:nvSpPr>
          <p:cNvPr id="2" name="Title 1"/>
          <p:cNvSpPr>
            <a:spLocks noGrp="1"/>
          </p:cNvSpPr>
          <p:nvPr>
            <p:ph type="title"/>
          </p:nvPr>
        </p:nvSpPr>
        <p:spPr>
          <a:xfrm>
            <a:off x="977770" y="843460"/>
            <a:ext cx="16362493" cy="1346288"/>
          </a:xfrm>
        </p:spPr>
        <p:txBody>
          <a:bodyPr/>
          <a:lstStyle/>
          <a:p>
            <a:r>
              <a:rPr lang="en-US" dirty="0" smtClean="0"/>
              <a:t>The case at hand - Streaming analysis </a:t>
            </a:r>
            <a:br>
              <a:rPr lang="en-US" dirty="0" smtClean="0"/>
            </a:br>
            <a:r>
              <a:rPr lang="en-US" dirty="0" smtClean="0"/>
              <a:t>of Tweet likes</a:t>
            </a:r>
            <a:endParaRPr lang="nl-NL" dirty="0"/>
          </a:p>
        </p:txBody>
      </p:sp>
      <p:sp>
        <p:nvSpPr>
          <p:cNvPr id="4" name="Cloud 3"/>
          <p:cNvSpPr/>
          <p:nvPr/>
        </p:nvSpPr>
        <p:spPr>
          <a:xfrm>
            <a:off x="5045176" y="2324466"/>
            <a:ext cx="2681024" cy="1410781"/>
          </a:xfrm>
          <a:prstGeom prst="cloud">
            <a:avLst/>
          </a:prstGeom>
          <a:solidFill>
            <a:schemeClr val="bg2">
              <a:lumMod val="95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pic>
        <p:nvPicPr>
          <p:cNvPr id="5" name="Picture 2" descr="https://g.twimg.com/Twitter_logo_blue.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479922" y="2441316"/>
            <a:ext cx="1289850" cy="1049505"/>
          </a:xfrm>
          <a:prstGeom prst="rect">
            <a:avLst/>
          </a:prstGeom>
          <a:noFill/>
          <a:extLst>
            <a:ext uri="{909E8E84-426E-40DD-AFC4-6F175D3DCCD1}">
              <a14:hiddenFill xmlns:a14="http://schemas.microsoft.com/office/drawing/2010/main">
                <a:solidFill>
                  <a:srgbClr val="FFFFFF"/>
                </a:solidFill>
              </a14:hiddenFill>
            </a:ext>
          </a:extLst>
        </p:spPr>
      </p:pic>
      <p:sp>
        <p:nvSpPr>
          <p:cNvPr id="7" name="Rounded Rectangle 6"/>
          <p:cNvSpPr/>
          <p:nvPr/>
        </p:nvSpPr>
        <p:spPr>
          <a:xfrm>
            <a:off x="2700873" y="5571450"/>
            <a:ext cx="2717074" cy="1331441"/>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Client</a:t>
            </a:r>
          </a:p>
        </p:txBody>
      </p:sp>
      <p:sp>
        <p:nvSpPr>
          <p:cNvPr id="8" name="Rounded Rectangle 7"/>
          <p:cNvSpPr/>
          <p:nvPr/>
        </p:nvSpPr>
        <p:spPr>
          <a:xfrm>
            <a:off x="3668614" y="6522647"/>
            <a:ext cx="2717074" cy="1331441"/>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Client</a:t>
            </a:r>
          </a:p>
        </p:txBody>
      </p:sp>
      <p:pic>
        <p:nvPicPr>
          <p:cNvPr id="9" name="Picture 2" descr="Image result for logo html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29209" y="7478493"/>
            <a:ext cx="1079783" cy="1079783"/>
          </a:xfrm>
          <a:prstGeom prst="rect">
            <a:avLst/>
          </a:prstGeom>
          <a:noFill/>
          <a:extLst>
            <a:ext uri="{909E8E84-426E-40DD-AFC4-6F175D3DCCD1}">
              <a14:hiddenFill xmlns:a14="http://schemas.microsoft.com/office/drawing/2010/main">
                <a:solidFill>
                  <a:srgbClr val="FFFFFF"/>
                </a:solidFill>
              </a14:hiddenFill>
            </a:ext>
          </a:extLst>
        </p:spPr>
      </p:pic>
      <p:sp>
        <p:nvSpPr>
          <p:cNvPr id="10" name="Rounded Rectangle 9"/>
          <p:cNvSpPr/>
          <p:nvPr/>
        </p:nvSpPr>
        <p:spPr>
          <a:xfrm>
            <a:off x="4059410" y="7743000"/>
            <a:ext cx="1208186" cy="75527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Client</a:t>
            </a:r>
          </a:p>
        </p:txBody>
      </p:sp>
      <p:sp>
        <p:nvSpPr>
          <p:cNvPr id="12" name="Rounded Rectangle 11"/>
          <p:cNvSpPr/>
          <p:nvPr/>
        </p:nvSpPr>
        <p:spPr>
          <a:xfrm>
            <a:off x="4986810" y="8202865"/>
            <a:ext cx="1208186" cy="75527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Client</a:t>
            </a:r>
          </a:p>
        </p:txBody>
      </p:sp>
      <p:sp>
        <p:nvSpPr>
          <p:cNvPr id="13" name="Right Arrow 12"/>
          <p:cNvSpPr/>
          <p:nvPr/>
        </p:nvSpPr>
        <p:spPr>
          <a:xfrm>
            <a:off x="938287" y="1888463"/>
            <a:ext cx="3837341" cy="2384697"/>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t>Tweets on #oow17 #</a:t>
            </a:r>
            <a:r>
              <a:rPr lang="en-US" dirty="0" err="1" smtClean="0"/>
              <a:t>javaone</a:t>
            </a:r>
            <a:r>
              <a:rPr lang="en-US" dirty="0" smtClean="0"/>
              <a:t> #</a:t>
            </a:r>
            <a:r>
              <a:rPr lang="en-US" dirty="0" err="1" smtClean="0"/>
              <a:t>oraclecode</a:t>
            </a:r>
            <a:endParaRPr lang="nl-NL" dirty="0"/>
          </a:p>
        </p:txBody>
      </p:sp>
      <p:pic>
        <p:nvPicPr>
          <p:cNvPr id="15" name="Picture 28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362107" y="7837548"/>
            <a:ext cx="542365" cy="381858"/>
          </a:xfrm>
          <a:prstGeom prst="rect">
            <a:avLst/>
          </a:prstGeom>
        </p:spPr>
      </p:pic>
      <p:pic>
        <p:nvPicPr>
          <p:cNvPr id="16" name="Picture 28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771522" y="6896627"/>
            <a:ext cx="826443" cy="581866"/>
          </a:xfrm>
          <a:prstGeom prst="rect">
            <a:avLst/>
          </a:prstGeom>
        </p:spPr>
      </p:pic>
      <p:pic>
        <p:nvPicPr>
          <p:cNvPr id="17" name="Picture 28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843498" y="5723850"/>
            <a:ext cx="826443" cy="581866"/>
          </a:xfrm>
          <a:prstGeom prst="rect">
            <a:avLst/>
          </a:prstGeom>
        </p:spPr>
      </p:pic>
      <p:sp>
        <p:nvSpPr>
          <p:cNvPr id="18" name="Rectangle 17"/>
          <p:cNvSpPr/>
          <p:nvPr/>
        </p:nvSpPr>
        <p:spPr>
          <a:xfrm>
            <a:off x="5191362" y="3625718"/>
            <a:ext cx="2097069" cy="2019150"/>
          </a:xfrm>
          <a:prstGeom prst="rect">
            <a:avLst/>
          </a:prstGeom>
          <a:solidFill>
            <a:schemeClr val="accent3">
              <a:lumMod val="20000"/>
              <a:lumOff val="8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Show live tweet feed for conferences</a:t>
            </a:r>
            <a:endParaRPr lang="nl-NL" dirty="0"/>
          </a:p>
        </p:txBody>
      </p:sp>
      <p:sp>
        <p:nvSpPr>
          <p:cNvPr id="22" name="Rounded Rectangle 21"/>
          <p:cNvSpPr/>
          <p:nvPr/>
        </p:nvSpPr>
        <p:spPr>
          <a:xfrm>
            <a:off x="10151931" y="2715491"/>
            <a:ext cx="7188332" cy="2330872"/>
          </a:xfrm>
          <a:prstGeom prst="round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dirty="0">
              <a:solidFill>
                <a:schemeClr val="tx2"/>
              </a:solidFill>
            </a:endParaRPr>
          </a:p>
        </p:txBody>
      </p:sp>
      <p:pic>
        <p:nvPicPr>
          <p:cNvPr id="23" name="Picture 2" descr="Image result for logo kafka"/>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1718242" y="2778324"/>
            <a:ext cx="1820487" cy="956923"/>
          </a:xfrm>
          <a:prstGeom prst="rect">
            <a:avLst/>
          </a:prstGeom>
          <a:noFill/>
          <a:extLst>
            <a:ext uri="{909E8E84-426E-40DD-AFC4-6F175D3DCCD1}">
              <a14:hiddenFill xmlns:a14="http://schemas.microsoft.com/office/drawing/2010/main">
                <a:solidFill>
                  <a:srgbClr val="FFFFFF"/>
                </a:solidFill>
              </a14:hiddenFill>
            </a:ext>
          </a:extLst>
        </p:spPr>
      </p:pic>
      <p:sp>
        <p:nvSpPr>
          <p:cNvPr id="24" name="Lightning Bolt 23"/>
          <p:cNvSpPr/>
          <p:nvPr/>
        </p:nvSpPr>
        <p:spPr>
          <a:xfrm>
            <a:off x="10474777" y="3549229"/>
            <a:ext cx="419861" cy="544476"/>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ounded Rectangle 25"/>
          <p:cNvSpPr/>
          <p:nvPr/>
        </p:nvSpPr>
        <p:spPr>
          <a:xfrm>
            <a:off x="11010915" y="3886887"/>
            <a:ext cx="1074751" cy="8790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smtClean="0"/>
              <a:t>Tweets</a:t>
            </a:r>
          </a:p>
          <a:p>
            <a:pPr algn="ctr"/>
            <a:r>
              <a:rPr lang="en-US" sz="1800" dirty="0" smtClean="0"/>
              <a:t>Topic</a:t>
            </a:r>
            <a:endParaRPr lang="nl-NL" sz="1800" dirty="0"/>
          </a:p>
        </p:txBody>
      </p:sp>
      <p:sp>
        <p:nvSpPr>
          <p:cNvPr id="3" name="Freeform 2"/>
          <p:cNvSpPr/>
          <p:nvPr/>
        </p:nvSpPr>
        <p:spPr>
          <a:xfrm>
            <a:off x="6774873" y="2203566"/>
            <a:ext cx="4253345" cy="2009729"/>
          </a:xfrm>
          <a:custGeom>
            <a:avLst/>
            <a:gdLst>
              <a:gd name="connsiteX0" fmla="*/ 0 w 4253345"/>
              <a:gd name="connsiteY0" fmla="*/ 816725 h 2009729"/>
              <a:gd name="connsiteX1" fmla="*/ 1856509 w 4253345"/>
              <a:gd name="connsiteY1" fmla="*/ 27016 h 2009729"/>
              <a:gd name="connsiteX2" fmla="*/ 2854036 w 4253345"/>
              <a:gd name="connsiteY2" fmla="*/ 1689561 h 2009729"/>
              <a:gd name="connsiteX3" fmla="*/ 4253345 w 4253345"/>
              <a:gd name="connsiteY3" fmla="*/ 2008216 h 2009729"/>
            </a:gdLst>
            <a:ahLst/>
            <a:cxnLst>
              <a:cxn ang="0">
                <a:pos x="connsiteX0" y="connsiteY0"/>
              </a:cxn>
              <a:cxn ang="0">
                <a:pos x="connsiteX1" y="connsiteY1"/>
              </a:cxn>
              <a:cxn ang="0">
                <a:pos x="connsiteX2" y="connsiteY2"/>
              </a:cxn>
              <a:cxn ang="0">
                <a:pos x="connsiteX3" y="connsiteY3"/>
              </a:cxn>
            </a:cxnLst>
            <a:rect l="l" t="t" r="r" b="b"/>
            <a:pathLst>
              <a:path w="4253345" h="2009729">
                <a:moveTo>
                  <a:pt x="0" y="816725"/>
                </a:moveTo>
                <a:cubicBezTo>
                  <a:pt x="690418" y="349134"/>
                  <a:pt x="1380836" y="-118457"/>
                  <a:pt x="1856509" y="27016"/>
                </a:cubicBezTo>
                <a:cubicBezTo>
                  <a:pt x="2332182" y="172489"/>
                  <a:pt x="2454563" y="1359361"/>
                  <a:pt x="2854036" y="1689561"/>
                </a:cubicBezTo>
                <a:cubicBezTo>
                  <a:pt x="3253509" y="2019761"/>
                  <a:pt x="3753427" y="2013988"/>
                  <a:pt x="4253345" y="2008216"/>
                </a:cubicBezTo>
              </a:path>
            </a:pathLst>
          </a:custGeom>
          <a:noFill/>
          <a:ln w="9525">
            <a:prstDash val="sysDot"/>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25" name="Picture 33" descr="Related imag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486629" y="6569326"/>
            <a:ext cx="2918300" cy="1459151"/>
          </a:xfrm>
          <a:prstGeom prst="rect">
            <a:avLst/>
          </a:prstGeom>
          <a:noFill/>
          <a:extLst>
            <a:ext uri="{909E8E84-426E-40DD-AFC4-6F175D3DCCD1}">
              <a14:hiddenFill xmlns:a14="http://schemas.microsoft.com/office/drawing/2010/main">
                <a:solidFill>
                  <a:srgbClr val="FFFFFF"/>
                </a:solidFill>
              </a14:hiddenFill>
            </a:ext>
          </a:extLst>
        </p:spPr>
      </p:pic>
      <p:sp>
        <p:nvSpPr>
          <p:cNvPr id="20" name="Freeform 19"/>
          <p:cNvSpPr/>
          <p:nvPr/>
        </p:nvSpPr>
        <p:spPr>
          <a:xfrm>
            <a:off x="10778836" y="4752109"/>
            <a:ext cx="1041809" cy="1884218"/>
          </a:xfrm>
          <a:custGeom>
            <a:avLst/>
            <a:gdLst>
              <a:gd name="connsiteX0" fmla="*/ 969819 w 1041809"/>
              <a:gd name="connsiteY0" fmla="*/ 0 h 1884218"/>
              <a:gd name="connsiteX1" fmla="*/ 969819 w 1041809"/>
              <a:gd name="connsiteY1" fmla="*/ 748146 h 1884218"/>
              <a:gd name="connsiteX2" fmla="*/ 221673 w 1041809"/>
              <a:gd name="connsiteY2" fmla="*/ 1094509 h 1884218"/>
              <a:gd name="connsiteX3" fmla="*/ 0 w 1041809"/>
              <a:gd name="connsiteY3" fmla="*/ 1884218 h 1884218"/>
            </a:gdLst>
            <a:ahLst/>
            <a:cxnLst>
              <a:cxn ang="0">
                <a:pos x="connsiteX0" y="connsiteY0"/>
              </a:cxn>
              <a:cxn ang="0">
                <a:pos x="connsiteX1" y="connsiteY1"/>
              </a:cxn>
              <a:cxn ang="0">
                <a:pos x="connsiteX2" y="connsiteY2"/>
              </a:cxn>
              <a:cxn ang="0">
                <a:pos x="connsiteX3" y="connsiteY3"/>
              </a:cxn>
            </a:cxnLst>
            <a:rect l="l" t="t" r="r" b="b"/>
            <a:pathLst>
              <a:path w="1041809" h="1884218">
                <a:moveTo>
                  <a:pt x="969819" y="0"/>
                </a:moveTo>
                <a:cubicBezTo>
                  <a:pt x="1032164" y="282864"/>
                  <a:pt x="1094510" y="565728"/>
                  <a:pt x="969819" y="748146"/>
                </a:cubicBezTo>
                <a:cubicBezTo>
                  <a:pt x="845128" y="930564"/>
                  <a:pt x="383309" y="905164"/>
                  <a:pt x="221673" y="1094509"/>
                </a:cubicBezTo>
                <a:cubicBezTo>
                  <a:pt x="60037" y="1283854"/>
                  <a:pt x="30018" y="1584036"/>
                  <a:pt x="0" y="1884218"/>
                </a:cubicBezTo>
              </a:path>
            </a:pathLst>
          </a:custGeom>
          <a:noFill/>
          <a:ln w="9525">
            <a:prstDash val="sysDot"/>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7" name="Lightning Bolt 26"/>
          <p:cNvSpPr/>
          <p:nvPr/>
        </p:nvSpPr>
        <p:spPr>
          <a:xfrm>
            <a:off x="10311913" y="5997621"/>
            <a:ext cx="419861" cy="544476"/>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Arrow Connector 27"/>
          <p:cNvCxnSpPr>
            <a:stCxn id="12" idx="3"/>
          </p:cNvCxnSpPr>
          <p:nvPr/>
        </p:nvCxnSpPr>
        <p:spPr>
          <a:xfrm flipV="1">
            <a:off x="6194996" y="7854088"/>
            <a:ext cx="2949004" cy="726412"/>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30" name="Straight Arrow Connector 29"/>
          <p:cNvCxnSpPr>
            <a:stCxn id="10" idx="3"/>
          </p:cNvCxnSpPr>
          <p:nvPr/>
        </p:nvCxnSpPr>
        <p:spPr>
          <a:xfrm flipV="1">
            <a:off x="5267596" y="7620000"/>
            <a:ext cx="3876404" cy="500635"/>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32" name="Straight Arrow Connector 31"/>
          <p:cNvCxnSpPr>
            <a:stCxn id="8" idx="3"/>
            <a:endCxn id="11" idx="1"/>
          </p:cNvCxnSpPr>
          <p:nvPr/>
        </p:nvCxnSpPr>
        <p:spPr>
          <a:xfrm>
            <a:off x="6385688" y="7188368"/>
            <a:ext cx="2758312" cy="187162"/>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34" name="Straight Arrow Connector 33"/>
          <p:cNvCxnSpPr/>
          <p:nvPr/>
        </p:nvCxnSpPr>
        <p:spPr>
          <a:xfrm>
            <a:off x="4905002" y="5960873"/>
            <a:ext cx="3726053" cy="870211"/>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pic>
        <p:nvPicPr>
          <p:cNvPr id="35" name="Picture 2" descr="Image result for logo html5"/>
          <p:cNvPicPr>
            <a:picLocks noChangeAspect="1" noChangeArrowheads="1"/>
          </p:cNvPicPr>
          <p:nvPr/>
        </p:nvPicPr>
        <p:blipFill>
          <a:blip r:embed="rId9" cstate="print">
            <a:extLst>
              <a:ext uri="{BEBA8EAE-BF5A-486C-A8C5-ECC9F3942E4B}">
                <a14:imgProps xmlns:a14="http://schemas.microsoft.com/office/drawing/2010/main">
                  <a14:imgLayer r:embed="rId10">
                    <a14:imgEffect>
                      <a14:saturation sat="33000"/>
                    </a14:imgEffect>
                  </a14:imgLayer>
                </a14:imgProps>
              </a:ext>
              <a:ext uri="{28A0092B-C50C-407E-A947-70E740481C1C}">
                <a14:useLocalDpi xmlns:a14="http://schemas.microsoft.com/office/drawing/2010/main" val="0"/>
              </a:ext>
            </a:extLst>
          </a:blip>
          <a:srcRect/>
          <a:stretch>
            <a:fillRect/>
          </a:stretch>
        </p:blipFill>
        <p:spPr bwMode="auto">
          <a:xfrm>
            <a:off x="12425568" y="7763698"/>
            <a:ext cx="1079783" cy="1079783"/>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ttp://127.0.0.1:3000/images/like-tweet.jpg"/>
          <p:cNvPicPr>
            <a:picLocks noChangeAspect="1" noChangeArrowheads="1"/>
          </p:cNvPicPr>
          <p:nvPr/>
        </p:nvPicPr>
        <p:blipFill>
          <a:blip r:embed="rId1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118152" y="6512085"/>
            <a:ext cx="1353449" cy="893276"/>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2" descr="http://127.0.0.1:3000/images/like-tweet.jpg"/>
          <p:cNvPicPr>
            <a:picLocks noChangeAspect="1" noChangeArrowheads="1"/>
          </p:cNvPicPr>
          <p:nvPr/>
        </p:nvPicPr>
        <p:blipFill>
          <a:blip r:embed="rId11"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688539" y="5587990"/>
            <a:ext cx="654801" cy="432168"/>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2" descr="http://127.0.0.1:3000/images/like-tweet.jpg"/>
          <p:cNvPicPr>
            <a:picLocks noChangeAspect="1" noChangeArrowheads="1"/>
          </p:cNvPicPr>
          <p:nvPr/>
        </p:nvPicPr>
        <p:blipFill>
          <a:blip r:embed="rId11"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717775" y="7698591"/>
            <a:ext cx="654801" cy="432168"/>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2" descr="http://127.0.0.1:3000/images/like-tweet.jpg"/>
          <p:cNvPicPr>
            <a:picLocks noChangeAspect="1" noChangeArrowheads="1"/>
          </p:cNvPicPr>
          <p:nvPr/>
        </p:nvPicPr>
        <p:blipFill>
          <a:blip r:embed="rId11"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626217" y="8192741"/>
            <a:ext cx="654801" cy="432168"/>
          </a:xfrm>
          <a:prstGeom prst="rect">
            <a:avLst/>
          </a:prstGeom>
          <a:noFill/>
          <a:extLst>
            <a:ext uri="{909E8E84-426E-40DD-AFC4-6F175D3DCCD1}">
              <a14:hiddenFill xmlns:a14="http://schemas.microsoft.com/office/drawing/2010/main">
                <a:solidFill>
                  <a:srgbClr val="FFFFFF"/>
                </a:solidFill>
              </a14:hiddenFill>
            </a:ext>
          </a:extLst>
        </p:spPr>
      </p:pic>
      <p:sp>
        <p:nvSpPr>
          <p:cNvPr id="6" name="Left-Right Arrow 5"/>
          <p:cNvSpPr/>
          <p:nvPr/>
        </p:nvSpPr>
        <p:spPr>
          <a:xfrm>
            <a:off x="6014648" y="6453769"/>
            <a:ext cx="3529174" cy="1518768"/>
          </a:xfrm>
          <a:prstGeom prst="lef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err="1" smtClean="0"/>
              <a:t>WebSockets</a:t>
            </a:r>
            <a:endParaRPr lang="nl-NL" dirty="0"/>
          </a:p>
        </p:txBody>
      </p:sp>
      <p:sp>
        <p:nvSpPr>
          <p:cNvPr id="40" name="Rectangle 39"/>
          <p:cNvSpPr/>
          <p:nvPr/>
        </p:nvSpPr>
        <p:spPr>
          <a:xfrm>
            <a:off x="5777594" y="3988151"/>
            <a:ext cx="2097069" cy="201915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Allow users to like tweets –and show live list of liked tweets</a:t>
            </a:r>
            <a:endParaRPr lang="nl-NL" dirty="0"/>
          </a:p>
        </p:txBody>
      </p:sp>
      <p:sp>
        <p:nvSpPr>
          <p:cNvPr id="33" name="Rectangle 32"/>
          <p:cNvSpPr/>
          <p:nvPr/>
        </p:nvSpPr>
        <p:spPr>
          <a:xfrm>
            <a:off x="6636578" y="4324852"/>
            <a:ext cx="2097069" cy="2019150"/>
          </a:xfrm>
          <a:prstGeom prst="rect">
            <a:avLst/>
          </a:prstGeom>
          <a:solidFill>
            <a:schemeClr val="accent3">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solidFill>
                  <a:schemeClr val="tx1"/>
                </a:solidFill>
              </a:rPr>
              <a:t>Show live tweet aggregates per conference</a:t>
            </a:r>
            <a:endParaRPr lang="nl-NL" dirty="0">
              <a:solidFill>
                <a:schemeClr val="tx1"/>
              </a:solidFill>
            </a:endParaRPr>
          </a:p>
        </p:txBody>
      </p:sp>
      <p:sp>
        <p:nvSpPr>
          <p:cNvPr id="41" name="Rounded Rectangle 40"/>
          <p:cNvSpPr/>
          <p:nvPr/>
        </p:nvSpPr>
        <p:spPr>
          <a:xfrm>
            <a:off x="12798024" y="3901829"/>
            <a:ext cx="1768474" cy="8790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800" dirty="0" err="1" smtClean="0"/>
              <a:t>tweetAnalytics</a:t>
            </a:r>
            <a:r>
              <a:rPr lang="nl-NL" sz="1800" dirty="0" smtClean="0"/>
              <a:t/>
            </a:r>
            <a:br>
              <a:rPr lang="nl-NL" sz="1800" dirty="0" smtClean="0"/>
            </a:br>
            <a:r>
              <a:rPr lang="nl-NL" sz="1800" dirty="0" smtClean="0"/>
              <a:t>Topic</a:t>
            </a:r>
            <a:endParaRPr lang="nl-NL" sz="1800" dirty="0"/>
          </a:p>
        </p:txBody>
      </p:sp>
      <p:sp>
        <p:nvSpPr>
          <p:cNvPr id="42" name="Lightning Bolt 41"/>
          <p:cNvSpPr/>
          <p:nvPr/>
        </p:nvSpPr>
        <p:spPr>
          <a:xfrm>
            <a:off x="11356775" y="6031580"/>
            <a:ext cx="419861" cy="544476"/>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ounded Rectangle 42"/>
          <p:cNvSpPr/>
          <p:nvPr/>
        </p:nvSpPr>
        <p:spPr>
          <a:xfrm>
            <a:off x="13651568" y="5486017"/>
            <a:ext cx="1725824" cy="105156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600" dirty="0" smtClean="0"/>
              <a:t>Streaming Tweets Aggregation</a:t>
            </a:r>
            <a:endParaRPr lang="en-US" sz="1600" dirty="0"/>
          </a:p>
        </p:txBody>
      </p:sp>
      <p:sp>
        <p:nvSpPr>
          <p:cNvPr id="44" name="TextBox 43"/>
          <p:cNvSpPr txBox="1"/>
          <p:nvPr/>
        </p:nvSpPr>
        <p:spPr>
          <a:xfrm>
            <a:off x="14894937" y="5489748"/>
            <a:ext cx="391454" cy="523220"/>
          </a:xfrm>
          <a:prstGeom prst="rect">
            <a:avLst/>
          </a:prstGeom>
          <a:noFill/>
        </p:spPr>
        <p:txBody>
          <a:bodyPr wrap="none" rtlCol="0">
            <a:spAutoFit/>
          </a:bodyPr>
          <a:lstStyle/>
          <a:p>
            <a:r>
              <a:rPr lang="nl-NL" sz="2800" dirty="0" smtClean="0"/>
              <a:t>µ</a:t>
            </a:r>
          </a:p>
        </p:txBody>
      </p:sp>
      <p:sp>
        <p:nvSpPr>
          <p:cNvPr id="45" name="Lightning Bolt 44"/>
          <p:cNvSpPr/>
          <p:nvPr/>
        </p:nvSpPr>
        <p:spPr>
          <a:xfrm>
            <a:off x="13477972" y="5630740"/>
            <a:ext cx="419861" cy="544476"/>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ight Arrow 45"/>
          <p:cNvSpPr/>
          <p:nvPr/>
        </p:nvSpPr>
        <p:spPr>
          <a:xfrm>
            <a:off x="15264851" y="6245735"/>
            <a:ext cx="225081" cy="23261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Lightning Bolt 46"/>
          <p:cNvSpPr/>
          <p:nvPr/>
        </p:nvSpPr>
        <p:spPr>
          <a:xfrm>
            <a:off x="14474214" y="4371629"/>
            <a:ext cx="419861" cy="544476"/>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8" name="Picture 4" descr="Image result for logo java"/>
          <p:cNvPicPr>
            <a:picLocks noChangeAspect="1" noChangeArrowheads="1"/>
          </p:cNvPicPr>
          <p:nvPr/>
        </p:nvPicPr>
        <p:blipFill>
          <a:blip r:embed="rId1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3937173" y="6283448"/>
            <a:ext cx="1130098" cy="693951"/>
          </a:xfrm>
          <a:prstGeom prst="rect">
            <a:avLst/>
          </a:prstGeom>
          <a:noFill/>
          <a:extLst>
            <a:ext uri="{909E8E84-426E-40DD-AFC4-6F175D3DCCD1}">
              <a14:hiddenFill xmlns:a14="http://schemas.microsoft.com/office/drawing/2010/main">
                <a:solidFill>
                  <a:srgbClr val="FFFFFF"/>
                </a:solidFill>
              </a14:hiddenFill>
            </a:ext>
          </a:extLst>
        </p:spPr>
      </p:pic>
      <p:sp>
        <p:nvSpPr>
          <p:cNvPr id="29" name="Freeform 28"/>
          <p:cNvSpPr/>
          <p:nvPr/>
        </p:nvSpPr>
        <p:spPr>
          <a:xfrm>
            <a:off x="11936922" y="4765964"/>
            <a:ext cx="1654387" cy="1219200"/>
          </a:xfrm>
          <a:custGeom>
            <a:avLst/>
            <a:gdLst>
              <a:gd name="connsiteX0" fmla="*/ 0 w 1440873"/>
              <a:gd name="connsiteY0" fmla="*/ 0 h 1219200"/>
              <a:gd name="connsiteX1" fmla="*/ 581891 w 1440873"/>
              <a:gd name="connsiteY1" fmla="*/ 1011381 h 1219200"/>
              <a:gd name="connsiteX2" fmla="*/ 1440873 w 1440873"/>
              <a:gd name="connsiteY2" fmla="*/ 1219200 h 1219200"/>
            </a:gdLst>
            <a:ahLst/>
            <a:cxnLst>
              <a:cxn ang="0">
                <a:pos x="connsiteX0" y="connsiteY0"/>
              </a:cxn>
              <a:cxn ang="0">
                <a:pos x="connsiteX1" y="connsiteY1"/>
              </a:cxn>
              <a:cxn ang="0">
                <a:pos x="connsiteX2" y="connsiteY2"/>
              </a:cxn>
            </a:cxnLst>
            <a:rect l="l" t="t" r="r" b="b"/>
            <a:pathLst>
              <a:path w="1440873" h="1219200">
                <a:moveTo>
                  <a:pt x="0" y="0"/>
                </a:moveTo>
                <a:cubicBezTo>
                  <a:pt x="170873" y="404090"/>
                  <a:pt x="341746" y="808181"/>
                  <a:pt x="581891" y="1011381"/>
                </a:cubicBezTo>
                <a:cubicBezTo>
                  <a:pt x="822036" y="1214581"/>
                  <a:pt x="1131454" y="1216890"/>
                  <a:pt x="1440873" y="1219200"/>
                </a:cubicBezTo>
              </a:path>
            </a:pathLst>
          </a:custGeom>
          <a:noFill/>
          <a:ln w="9525">
            <a:prstDash val="sysDot"/>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9" name="Freeform 48"/>
          <p:cNvSpPr/>
          <p:nvPr/>
        </p:nvSpPr>
        <p:spPr>
          <a:xfrm>
            <a:off x="14452411" y="4648065"/>
            <a:ext cx="1362506" cy="1655753"/>
          </a:xfrm>
          <a:custGeom>
            <a:avLst/>
            <a:gdLst>
              <a:gd name="connsiteX0" fmla="*/ 623455 w 1387420"/>
              <a:gd name="connsiteY0" fmla="*/ 1607127 h 1607127"/>
              <a:gd name="connsiteX1" fmla="*/ 1371600 w 1387420"/>
              <a:gd name="connsiteY1" fmla="*/ 858982 h 1607127"/>
              <a:gd name="connsiteX2" fmla="*/ 0 w 1387420"/>
              <a:gd name="connsiteY2" fmla="*/ 0 h 1607127"/>
            </a:gdLst>
            <a:ahLst/>
            <a:cxnLst>
              <a:cxn ang="0">
                <a:pos x="connsiteX0" y="connsiteY0"/>
              </a:cxn>
              <a:cxn ang="0">
                <a:pos x="connsiteX1" y="connsiteY1"/>
              </a:cxn>
              <a:cxn ang="0">
                <a:pos x="connsiteX2" y="connsiteY2"/>
              </a:cxn>
            </a:cxnLst>
            <a:rect l="l" t="t" r="r" b="b"/>
            <a:pathLst>
              <a:path w="1387420" h="1607127">
                <a:moveTo>
                  <a:pt x="623455" y="1607127"/>
                </a:moveTo>
                <a:cubicBezTo>
                  <a:pt x="1049482" y="1366981"/>
                  <a:pt x="1475509" y="1126836"/>
                  <a:pt x="1371600" y="858982"/>
                </a:cubicBezTo>
                <a:cubicBezTo>
                  <a:pt x="1267691" y="591128"/>
                  <a:pt x="633845" y="295564"/>
                  <a:pt x="0" y="0"/>
                </a:cubicBezTo>
              </a:path>
            </a:pathLst>
          </a:custGeom>
          <a:noFill/>
          <a:ln w="9525">
            <a:prstDash val="sysDot"/>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9" name="Left Arrow 18"/>
          <p:cNvSpPr/>
          <p:nvPr/>
        </p:nvSpPr>
        <p:spPr>
          <a:xfrm>
            <a:off x="7873972" y="7547791"/>
            <a:ext cx="1415120" cy="129569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SSE</a:t>
            </a:r>
            <a:endParaRPr lang="nl-NL" dirty="0"/>
          </a:p>
        </p:txBody>
      </p:sp>
      <p:sp>
        <p:nvSpPr>
          <p:cNvPr id="50" name="Freeform 49"/>
          <p:cNvSpPr/>
          <p:nvPr/>
        </p:nvSpPr>
        <p:spPr>
          <a:xfrm>
            <a:off x="11901055" y="4807527"/>
            <a:ext cx="1288472" cy="1814946"/>
          </a:xfrm>
          <a:custGeom>
            <a:avLst/>
            <a:gdLst>
              <a:gd name="connsiteX0" fmla="*/ 1288472 w 1288472"/>
              <a:gd name="connsiteY0" fmla="*/ 0 h 1814946"/>
              <a:gd name="connsiteX1" fmla="*/ 304800 w 1288472"/>
              <a:gd name="connsiteY1" fmla="*/ 651164 h 1814946"/>
              <a:gd name="connsiteX2" fmla="*/ 0 w 1288472"/>
              <a:gd name="connsiteY2" fmla="*/ 1814946 h 1814946"/>
            </a:gdLst>
            <a:ahLst/>
            <a:cxnLst>
              <a:cxn ang="0">
                <a:pos x="connsiteX0" y="connsiteY0"/>
              </a:cxn>
              <a:cxn ang="0">
                <a:pos x="connsiteX1" y="connsiteY1"/>
              </a:cxn>
              <a:cxn ang="0">
                <a:pos x="connsiteX2" y="connsiteY2"/>
              </a:cxn>
            </a:cxnLst>
            <a:rect l="l" t="t" r="r" b="b"/>
            <a:pathLst>
              <a:path w="1288472" h="1814946">
                <a:moveTo>
                  <a:pt x="1288472" y="0"/>
                </a:moveTo>
                <a:cubicBezTo>
                  <a:pt x="904008" y="174336"/>
                  <a:pt x="519545" y="348673"/>
                  <a:pt x="304800" y="651164"/>
                </a:cubicBezTo>
                <a:cubicBezTo>
                  <a:pt x="90055" y="953655"/>
                  <a:pt x="45027" y="1384300"/>
                  <a:pt x="0" y="1814946"/>
                </a:cubicBezTo>
              </a:path>
            </a:pathLst>
          </a:custGeom>
          <a:noFill/>
          <a:ln w="9525">
            <a:prstDash val="sysDot"/>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cxnSp>
        <p:nvCxnSpPr>
          <p:cNvPr id="52" name="Straight Arrow Connector 51"/>
          <p:cNvCxnSpPr>
            <a:stCxn id="50" idx="2"/>
            <a:endCxn id="19" idx="3"/>
          </p:cNvCxnSpPr>
          <p:nvPr/>
        </p:nvCxnSpPr>
        <p:spPr>
          <a:xfrm flipH="1">
            <a:off x="9289092" y="6622473"/>
            <a:ext cx="2611963" cy="1573163"/>
          </a:xfrm>
          <a:prstGeom prst="straightConnector1">
            <a:avLst/>
          </a:prstGeom>
          <a:ln w="5715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1" name="Rectangle 50"/>
          <p:cNvSpPr/>
          <p:nvPr/>
        </p:nvSpPr>
        <p:spPr>
          <a:xfrm>
            <a:off x="7495562" y="4720659"/>
            <a:ext cx="2097069" cy="201915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t>Show a live list of top 3 liked tweets per conference</a:t>
            </a:r>
            <a:endParaRPr lang="nl-NL" dirty="0"/>
          </a:p>
        </p:txBody>
      </p:sp>
      <p:sp>
        <p:nvSpPr>
          <p:cNvPr id="53" name="Rounded Rectangle 52"/>
          <p:cNvSpPr/>
          <p:nvPr/>
        </p:nvSpPr>
        <p:spPr>
          <a:xfrm>
            <a:off x="15229480" y="6742343"/>
            <a:ext cx="1725824" cy="105156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600" dirty="0" smtClean="0"/>
              <a:t>Likes</a:t>
            </a:r>
          </a:p>
          <a:p>
            <a:pPr algn="ctr"/>
            <a:r>
              <a:rPr lang="en-US" sz="1600" dirty="0" smtClean="0"/>
              <a:t>Aggregation</a:t>
            </a:r>
            <a:endParaRPr lang="en-US" sz="1600" dirty="0"/>
          </a:p>
        </p:txBody>
      </p:sp>
      <p:sp>
        <p:nvSpPr>
          <p:cNvPr id="54" name="TextBox 53"/>
          <p:cNvSpPr txBox="1"/>
          <p:nvPr/>
        </p:nvSpPr>
        <p:spPr>
          <a:xfrm>
            <a:off x="16472849" y="6746074"/>
            <a:ext cx="391454" cy="523220"/>
          </a:xfrm>
          <a:prstGeom prst="rect">
            <a:avLst/>
          </a:prstGeom>
          <a:noFill/>
        </p:spPr>
        <p:txBody>
          <a:bodyPr wrap="none" rtlCol="0">
            <a:spAutoFit/>
          </a:bodyPr>
          <a:lstStyle/>
          <a:p>
            <a:r>
              <a:rPr lang="nl-NL" sz="2800" dirty="0" smtClean="0"/>
              <a:t>µ</a:t>
            </a:r>
          </a:p>
        </p:txBody>
      </p:sp>
      <p:sp>
        <p:nvSpPr>
          <p:cNvPr id="55" name="Lightning Bolt 54"/>
          <p:cNvSpPr/>
          <p:nvPr/>
        </p:nvSpPr>
        <p:spPr>
          <a:xfrm>
            <a:off x="15763686" y="6236346"/>
            <a:ext cx="419861" cy="544476"/>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ight Arrow 55"/>
          <p:cNvSpPr/>
          <p:nvPr/>
        </p:nvSpPr>
        <p:spPr>
          <a:xfrm>
            <a:off x="16842763" y="7502061"/>
            <a:ext cx="225081" cy="23261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Lightning Bolt 56"/>
          <p:cNvSpPr/>
          <p:nvPr/>
        </p:nvSpPr>
        <p:spPr>
          <a:xfrm>
            <a:off x="16393683" y="4835236"/>
            <a:ext cx="419861" cy="544476"/>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8" name="Picture 4" descr="Image result for logo java"/>
          <p:cNvPicPr>
            <a:picLocks noChangeAspect="1" noChangeArrowheads="1"/>
          </p:cNvPicPr>
          <p:nvPr/>
        </p:nvPicPr>
        <p:blipFill>
          <a:blip r:embed="rId1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5603359" y="7446927"/>
            <a:ext cx="1130098" cy="693951"/>
          </a:xfrm>
          <a:prstGeom prst="rect">
            <a:avLst/>
          </a:prstGeom>
          <a:noFill/>
          <a:extLst>
            <a:ext uri="{909E8E84-426E-40DD-AFC4-6F175D3DCCD1}">
              <a14:hiddenFill xmlns:a14="http://schemas.microsoft.com/office/drawing/2010/main">
                <a:solidFill>
                  <a:srgbClr val="FFFFFF"/>
                </a:solidFill>
              </a14:hiddenFill>
            </a:ext>
          </a:extLst>
        </p:spPr>
      </p:pic>
      <p:sp>
        <p:nvSpPr>
          <p:cNvPr id="59" name="Rounded Rectangle 58"/>
          <p:cNvSpPr/>
          <p:nvPr/>
        </p:nvSpPr>
        <p:spPr>
          <a:xfrm>
            <a:off x="14749015" y="2977178"/>
            <a:ext cx="1984442" cy="8790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err="1" smtClean="0"/>
              <a:t>tweetLike</a:t>
            </a:r>
            <a:r>
              <a:rPr lang="nl-NL" dirty="0" smtClean="0"/>
              <a:t/>
            </a:r>
            <a:br>
              <a:rPr lang="nl-NL" dirty="0" smtClean="0"/>
            </a:br>
            <a:r>
              <a:rPr lang="nl-NL" dirty="0" smtClean="0"/>
              <a:t>Topic</a:t>
            </a:r>
            <a:endParaRPr lang="nl-NL" dirty="0"/>
          </a:p>
        </p:txBody>
      </p:sp>
      <p:sp>
        <p:nvSpPr>
          <p:cNvPr id="60" name="Rounded Rectangle 59"/>
          <p:cNvSpPr/>
          <p:nvPr/>
        </p:nvSpPr>
        <p:spPr>
          <a:xfrm>
            <a:off x="14949166" y="3988151"/>
            <a:ext cx="2222177" cy="8790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2000" dirty="0" smtClean="0"/>
              <a:t>Top3TweetLikes</a:t>
            </a:r>
            <a:br>
              <a:rPr lang="nl-NL" sz="2000" dirty="0" smtClean="0"/>
            </a:br>
            <a:r>
              <a:rPr lang="nl-NL" sz="2000" dirty="0" err="1" smtClean="0"/>
              <a:t>PerConference</a:t>
            </a:r>
            <a:endParaRPr lang="nl-NL" sz="2000" dirty="0"/>
          </a:p>
        </p:txBody>
      </p:sp>
      <p:sp>
        <p:nvSpPr>
          <p:cNvPr id="21" name="Freeform 20"/>
          <p:cNvSpPr/>
          <p:nvPr/>
        </p:nvSpPr>
        <p:spPr>
          <a:xfrm>
            <a:off x="15281564" y="3740727"/>
            <a:ext cx="581032" cy="3048000"/>
          </a:xfrm>
          <a:custGeom>
            <a:avLst/>
            <a:gdLst>
              <a:gd name="connsiteX0" fmla="*/ 0 w 581032"/>
              <a:gd name="connsiteY0" fmla="*/ 0 h 3048000"/>
              <a:gd name="connsiteX1" fmla="*/ 554181 w 581032"/>
              <a:gd name="connsiteY1" fmla="*/ 1524000 h 3048000"/>
              <a:gd name="connsiteX2" fmla="*/ 443345 w 581032"/>
              <a:gd name="connsiteY2" fmla="*/ 3048000 h 3048000"/>
            </a:gdLst>
            <a:ahLst/>
            <a:cxnLst>
              <a:cxn ang="0">
                <a:pos x="connsiteX0" y="connsiteY0"/>
              </a:cxn>
              <a:cxn ang="0">
                <a:pos x="connsiteX1" y="connsiteY1"/>
              </a:cxn>
              <a:cxn ang="0">
                <a:pos x="connsiteX2" y="connsiteY2"/>
              </a:cxn>
            </a:cxnLst>
            <a:rect l="l" t="t" r="r" b="b"/>
            <a:pathLst>
              <a:path w="581032" h="3048000">
                <a:moveTo>
                  <a:pt x="0" y="0"/>
                </a:moveTo>
                <a:cubicBezTo>
                  <a:pt x="240145" y="508000"/>
                  <a:pt x="480290" y="1016000"/>
                  <a:pt x="554181" y="1524000"/>
                </a:cubicBezTo>
                <a:cubicBezTo>
                  <a:pt x="628072" y="2032000"/>
                  <a:pt x="535708" y="2540000"/>
                  <a:pt x="443345" y="3048000"/>
                </a:cubicBezTo>
              </a:path>
            </a:pathLst>
          </a:custGeom>
          <a:noFill/>
          <a:ln w="28575">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1" name="Freeform 30"/>
          <p:cNvSpPr/>
          <p:nvPr/>
        </p:nvSpPr>
        <p:spPr>
          <a:xfrm>
            <a:off x="16102061" y="4862945"/>
            <a:ext cx="1087892" cy="2743200"/>
          </a:xfrm>
          <a:custGeom>
            <a:avLst/>
            <a:gdLst>
              <a:gd name="connsiteX0" fmla="*/ 994448 w 1087892"/>
              <a:gd name="connsiteY0" fmla="*/ 2743200 h 2743200"/>
              <a:gd name="connsiteX1" fmla="*/ 1077575 w 1087892"/>
              <a:gd name="connsiteY1" fmla="*/ 1995055 h 2743200"/>
              <a:gd name="connsiteX2" fmla="*/ 786630 w 1087892"/>
              <a:gd name="connsiteY2" fmla="*/ 678873 h 2743200"/>
              <a:gd name="connsiteX3" fmla="*/ 107757 w 1087892"/>
              <a:gd name="connsiteY3" fmla="*/ 249382 h 2743200"/>
              <a:gd name="connsiteX4" fmla="*/ 10775 w 1087892"/>
              <a:gd name="connsiteY4" fmla="*/ 0 h 2743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7892" h="2743200">
                <a:moveTo>
                  <a:pt x="994448" y="2743200"/>
                </a:moveTo>
                <a:cubicBezTo>
                  <a:pt x="1053329" y="2541154"/>
                  <a:pt x="1112211" y="2339109"/>
                  <a:pt x="1077575" y="1995055"/>
                </a:cubicBezTo>
                <a:cubicBezTo>
                  <a:pt x="1042939" y="1651000"/>
                  <a:pt x="948266" y="969818"/>
                  <a:pt x="786630" y="678873"/>
                </a:cubicBezTo>
                <a:cubicBezTo>
                  <a:pt x="624994" y="387928"/>
                  <a:pt x="237066" y="362527"/>
                  <a:pt x="107757" y="249382"/>
                </a:cubicBezTo>
                <a:cubicBezTo>
                  <a:pt x="-21552" y="136237"/>
                  <a:pt x="-5389" y="68118"/>
                  <a:pt x="10775" y="0"/>
                </a:cubicBezTo>
              </a:path>
            </a:pathLst>
          </a:custGeom>
          <a:noFill/>
          <a:ln w="28575">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cxnSp>
        <p:nvCxnSpPr>
          <p:cNvPr id="62" name="Straight Arrow Connector 61"/>
          <p:cNvCxnSpPr/>
          <p:nvPr/>
        </p:nvCxnSpPr>
        <p:spPr>
          <a:xfrm flipH="1">
            <a:off x="9324348" y="7113802"/>
            <a:ext cx="3061332" cy="1227393"/>
          </a:xfrm>
          <a:prstGeom prst="straightConnector1">
            <a:avLst/>
          </a:prstGeom>
          <a:ln w="5715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24" name="Freeform 1023"/>
          <p:cNvSpPr/>
          <p:nvPr/>
        </p:nvSpPr>
        <p:spPr>
          <a:xfrm>
            <a:off x="12441382" y="4835236"/>
            <a:ext cx="2729345" cy="2258291"/>
          </a:xfrm>
          <a:custGeom>
            <a:avLst/>
            <a:gdLst>
              <a:gd name="connsiteX0" fmla="*/ 2729345 w 2729345"/>
              <a:gd name="connsiteY0" fmla="*/ 0 h 2258291"/>
              <a:gd name="connsiteX1" fmla="*/ 2078182 w 2729345"/>
              <a:gd name="connsiteY1" fmla="*/ 374073 h 2258291"/>
              <a:gd name="connsiteX2" fmla="*/ 720436 w 2729345"/>
              <a:gd name="connsiteY2" fmla="*/ 484909 h 2258291"/>
              <a:gd name="connsiteX3" fmla="*/ 277091 w 2729345"/>
              <a:gd name="connsiteY3" fmla="*/ 1524000 h 2258291"/>
              <a:gd name="connsiteX4" fmla="*/ 0 w 2729345"/>
              <a:gd name="connsiteY4" fmla="*/ 2258291 h 22582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29345" h="2258291">
                <a:moveTo>
                  <a:pt x="2729345" y="0"/>
                </a:moveTo>
                <a:cubicBezTo>
                  <a:pt x="2571172" y="146627"/>
                  <a:pt x="2413000" y="293255"/>
                  <a:pt x="2078182" y="374073"/>
                </a:cubicBezTo>
                <a:cubicBezTo>
                  <a:pt x="1743364" y="454891"/>
                  <a:pt x="1020618" y="293255"/>
                  <a:pt x="720436" y="484909"/>
                </a:cubicBezTo>
                <a:cubicBezTo>
                  <a:pt x="420254" y="676564"/>
                  <a:pt x="397164" y="1228436"/>
                  <a:pt x="277091" y="1524000"/>
                </a:cubicBezTo>
                <a:cubicBezTo>
                  <a:pt x="157018" y="1819564"/>
                  <a:pt x="78509" y="2038927"/>
                  <a:pt x="0" y="2258291"/>
                </a:cubicBezTo>
              </a:path>
            </a:pathLst>
          </a:custGeom>
          <a:noFill/>
          <a:ln w="28575">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025" name="Freeform 1024"/>
          <p:cNvSpPr/>
          <p:nvPr/>
        </p:nvSpPr>
        <p:spPr>
          <a:xfrm>
            <a:off x="12232335" y="3283204"/>
            <a:ext cx="2508901" cy="3339269"/>
          </a:xfrm>
          <a:custGeom>
            <a:avLst/>
            <a:gdLst>
              <a:gd name="connsiteX0" fmla="*/ 28938 w 2508901"/>
              <a:gd name="connsiteY0" fmla="*/ 3339269 h 3339269"/>
              <a:gd name="connsiteX1" fmla="*/ 222901 w 2508901"/>
              <a:gd name="connsiteY1" fmla="*/ 665341 h 3339269"/>
              <a:gd name="connsiteX2" fmla="*/ 1677629 w 2508901"/>
              <a:gd name="connsiteY2" fmla="*/ 346687 h 3339269"/>
              <a:gd name="connsiteX3" fmla="*/ 1913156 w 2508901"/>
              <a:gd name="connsiteY3" fmla="*/ 55741 h 3339269"/>
              <a:gd name="connsiteX4" fmla="*/ 2508901 w 2508901"/>
              <a:gd name="connsiteY4" fmla="*/ 323 h 33392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8901" h="3339269">
                <a:moveTo>
                  <a:pt x="28938" y="3339269"/>
                </a:moveTo>
                <a:cubicBezTo>
                  <a:pt x="-11472" y="2251687"/>
                  <a:pt x="-51881" y="1164105"/>
                  <a:pt x="222901" y="665341"/>
                </a:cubicBezTo>
                <a:cubicBezTo>
                  <a:pt x="497683" y="166577"/>
                  <a:pt x="1395920" y="448287"/>
                  <a:pt x="1677629" y="346687"/>
                </a:cubicBezTo>
                <a:cubicBezTo>
                  <a:pt x="1959338" y="245087"/>
                  <a:pt x="1774611" y="113468"/>
                  <a:pt x="1913156" y="55741"/>
                </a:cubicBezTo>
                <a:cubicBezTo>
                  <a:pt x="2051701" y="-1986"/>
                  <a:pt x="2280301" y="-832"/>
                  <a:pt x="2508901" y="323"/>
                </a:cubicBezTo>
              </a:path>
            </a:pathLst>
          </a:custGeom>
          <a:noFill/>
          <a:ln w="28575">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7" name="Lightning Bolt 66"/>
          <p:cNvSpPr/>
          <p:nvPr/>
        </p:nvSpPr>
        <p:spPr>
          <a:xfrm>
            <a:off x="14242480" y="2565138"/>
            <a:ext cx="419861" cy="544476"/>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85279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2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02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62"/>
                                        </p:tgtEl>
                                        <p:attrNameLst>
                                          <p:attrName>style.visibility</p:attrName>
                                        </p:attrNameLst>
                                      </p:cBhvr>
                                      <p:to>
                                        <p:strVal val="visible"/>
                                      </p:to>
                                    </p:set>
                                  </p:childTnLst>
                                </p:cTn>
                              </p:par>
                            </p:childTnLst>
                          </p:cTn>
                        </p:par>
                        <p:par>
                          <p:cTn id="39" fill="hold">
                            <p:stCondLst>
                              <p:cond delay="0"/>
                            </p:stCondLst>
                            <p:childTnLst>
                              <p:par>
                                <p:cTn id="40" presetID="6" presetClass="emph" presetSubtype="0" fill="hold" grpId="0" nodeType="afterEffect">
                                  <p:stCondLst>
                                    <p:cond delay="0"/>
                                  </p:stCondLst>
                                  <p:childTnLst>
                                    <p:animScale>
                                      <p:cBhvr>
                                        <p:cTn id="41" dur="4000" fill="hold"/>
                                        <p:tgtEl>
                                          <p:spTgt spid="19"/>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53" grpId="0" animBg="1"/>
      <p:bldP spid="54" grpId="0"/>
      <p:bldP spid="55" grpId="0" animBg="1"/>
      <p:bldP spid="56" grpId="0" animBg="1"/>
      <p:bldP spid="57" grpId="0" animBg="1"/>
      <p:bldP spid="59" grpId="0" animBg="1"/>
      <p:bldP spid="60" grpId="0" animBg="1"/>
      <p:bldP spid="21" grpId="0" animBg="1"/>
      <p:bldP spid="31" grpId="0" animBg="1"/>
      <p:bldP spid="1024" grpId="0" animBg="1"/>
      <p:bldP spid="1025" grpId="0" animBg="1"/>
      <p:bldP spid="67"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Websockets</a:t>
            </a:r>
            <a:r>
              <a:rPr lang="en-US" dirty="0" smtClean="0"/>
              <a:t> </a:t>
            </a:r>
            <a:r>
              <a:rPr lang="en-US" dirty="0"/>
              <a:t>– server side</a:t>
            </a:r>
            <a:endParaRPr lang="nl-NL" dirty="0"/>
          </a:p>
        </p:txBody>
      </p:sp>
      <p:pic>
        <p:nvPicPr>
          <p:cNvPr id="4" name="Picture 3"/>
          <p:cNvPicPr>
            <a:picLocks noChangeAspect="1"/>
          </p:cNvPicPr>
          <p:nvPr/>
        </p:nvPicPr>
        <p:blipFill>
          <a:blip r:embed="rId2"/>
          <a:stretch>
            <a:fillRect/>
          </a:stretch>
        </p:blipFill>
        <p:spPr>
          <a:xfrm>
            <a:off x="977771" y="1793271"/>
            <a:ext cx="10064302" cy="7649887"/>
          </a:xfrm>
          <a:prstGeom prst="rect">
            <a:avLst/>
          </a:prstGeom>
        </p:spPr>
      </p:pic>
      <p:pic>
        <p:nvPicPr>
          <p:cNvPr id="5" name="Picture 4"/>
          <p:cNvPicPr>
            <a:picLocks noChangeAspect="1"/>
          </p:cNvPicPr>
          <p:nvPr/>
        </p:nvPicPr>
        <p:blipFill>
          <a:blip r:embed="rId3"/>
          <a:stretch>
            <a:fillRect/>
          </a:stretch>
        </p:blipFill>
        <p:spPr>
          <a:xfrm>
            <a:off x="9724938" y="906705"/>
            <a:ext cx="7399279" cy="6629935"/>
          </a:xfrm>
          <a:prstGeom prst="rect">
            <a:avLst/>
          </a:prstGeom>
        </p:spPr>
      </p:pic>
      <p:cxnSp>
        <p:nvCxnSpPr>
          <p:cNvPr id="7" name="Straight Arrow Connector 6"/>
          <p:cNvCxnSpPr/>
          <p:nvPr/>
        </p:nvCxnSpPr>
        <p:spPr>
          <a:xfrm flipV="1">
            <a:off x="6816436" y="4433455"/>
            <a:ext cx="2908502" cy="120534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8" name="Heptagon 7"/>
          <p:cNvSpPr/>
          <p:nvPr/>
        </p:nvSpPr>
        <p:spPr>
          <a:xfrm>
            <a:off x="583941" y="2697183"/>
            <a:ext cx="393830" cy="379131"/>
          </a:xfrm>
          <a:prstGeom prst="hep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9" name="Heptagon 8"/>
          <p:cNvSpPr/>
          <p:nvPr/>
        </p:nvSpPr>
        <p:spPr>
          <a:xfrm>
            <a:off x="583941" y="3076314"/>
            <a:ext cx="393830" cy="379131"/>
          </a:xfrm>
          <a:prstGeom prst="hep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0" name="Heptagon 9"/>
          <p:cNvSpPr/>
          <p:nvPr/>
        </p:nvSpPr>
        <p:spPr>
          <a:xfrm>
            <a:off x="583941" y="4032106"/>
            <a:ext cx="393830" cy="379131"/>
          </a:xfrm>
          <a:prstGeom prst="hep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1" name="Heptagon 10"/>
          <p:cNvSpPr/>
          <p:nvPr/>
        </p:nvSpPr>
        <p:spPr>
          <a:xfrm>
            <a:off x="1387505" y="5247756"/>
            <a:ext cx="393830" cy="379131"/>
          </a:xfrm>
          <a:prstGeom prst="hep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2" name="Heptagon 11"/>
          <p:cNvSpPr/>
          <p:nvPr/>
        </p:nvSpPr>
        <p:spPr>
          <a:xfrm>
            <a:off x="780856" y="8056679"/>
            <a:ext cx="393830" cy="379131"/>
          </a:xfrm>
          <a:prstGeom prst="hep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3" name="Heptagon 12"/>
          <p:cNvSpPr/>
          <p:nvPr/>
        </p:nvSpPr>
        <p:spPr>
          <a:xfrm>
            <a:off x="1387505" y="5638800"/>
            <a:ext cx="393830" cy="379131"/>
          </a:xfrm>
          <a:prstGeom prst="hep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2420243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Running Top 3 of </a:t>
            </a:r>
            <a:br>
              <a:rPr lang="en-US" dirty="0" smtClean="0"/>
            </a:br>
            <a:r>
              <a:rPr lang="en-US" dirty="0" smtClean="0"/>
              <a:t>best liked tweets per conference</a:t>
            </a:r>
            <a:endParaRPr lang="nl-NL" dirty="0"/>
          </a:p>
        </p:txBody>
      </p:sp>
      <p:pic>
        <p:nvPicPr>
          <p:cNvPr id="3" name="Picture 2"/>
          <p:cNvPicPr>
            <a:picLocks noChangeAspect="1"/>
          </p:cNvPicPr>
          <p:nvPr/>
        </p:nvPicPr>
        <p:blipFill>
          <a:blip r:embed="rId2"/>
          <a:stretch>
            <a:fillRect/>
          </a:stretch>
        </p:blipFill>
        <p:spPr>
          <a:xfrm>
            <a:off x="1095366" y="2189747"/>
            <a:ext cx="15162011" cy="6981961"/>
          </a:xfrm>
          <a:prstGeom prst="rect">
            <a:avLst/>
          </a:prstGeom>
        </p:spPr>
      </p:pic>
      <p:sp>
        <p:nvSpPr>
          <p:cNvPr id="4" name="Rectangle 3"/>
          <p:cNvSpPr/>
          <p:nvPr/>
        </p:nvSpPr>
        <p:spPr>
          <a:xfrm>
            <a:off x="5938197" y="4415942"/>
            <a:ext cx="2033787" cy="755270"/>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Server Sent Event</a:t>
            </a:r>
            <a:endParaRPr lang="nl-NL" dirty="0"/>
          </a:p>
        </p:txBody>
      </p:sp>
      <p:sp>
        <p:nvSpPr>
          <p:cNvPr id="5" name="Left Arrow 4"/>
          <p:cNvSpPr/>
          <p:nvPr/>
        </p:nvSpPr>
        <p:spPr>
          <a:xfrm>
            <a:off x="5553966" y="3602169"/>
            <a:ext cx="451756" cy="252957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6" name="Picture 2" descr="Image result for logo kafka"/>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342281" y="4352379"/>
            <a:ext cx="1820487" cy="95692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33" descr="Related im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25095" y="4010655"/>
            <a:ext cx="2918300" cy="145915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Image result for logo kafka"/>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588808" y="4315115"/>
            <a:ext cx="1820487" cy="9569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596007"/>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smtClean="0"/>
              <a:t>End to end flow Cloud Enabled</a:t>
            </a:r>
            <a:endParaRPr lang="nl-NL" dirty="0"/>
          </a:p>
        </p:txBody>
      </p:sp>
      <p:sp>
        <p:nvSpPr>
          <p:cNvPr id="4" name="Cloud 3"/>
          <p:cNvSpPr/>
          <p:nvPr/>
        </p:nvSpPr>
        <p:spPr>
          <a:xfrm>
            <a:off x="977771" y="2399347"/>
            <a:ext cx="1889760" cy="1030605"/>
          </a:xfrm>
          <a:prstGeom prst="cloud">
            <a:avLst/>
          </a:prstGeom>
          <a:solidFill>
            <a:schemeClr val="bg2">
              <a:lumMod val="95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pic>
        <p:nvPicPr>
          <p:cNvPr id="5" name="Picture 2" descr="https://g.twimg.com/Twitter_logo_blue.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12517" y="2516197"/>
            <a:ext cx="909170" cy="739759"/>
          </a:xfrm>
          <a:prstGeom prst="rect">
            <a:avLst/>
          </a:prstGeom>
          <a:noFill/>
          <a:extLst>
            <a:ext uri="{909E8E84-426E-40DD-AFC4-6F175D3DCCD1}">
              <a14:hiddenFill xmlns:a14="http://schemas.microsoft.com/office/drawing/2010/main">
                <a:solidFill>
                  <a:srgbClr val="FFFFFF"/>
                </a:solidFill>
              </a14:hiddenFill>
            </a:ext>
          </a:extLst>
        </p:spPr>
      </p:pic>
      <p:sp>
        <p:nvSpPr>
          <p:cNvPr id="6" name="Cloud 5"/>
          <p:cNvSpPr/>
          <p:nvPr/>
        </p:nvSpPr>
        <p:spPr>
          <a:xfrm>
            <a:off x="3807510" y="1980145"/>
            <a:ext cx="2985885" cy="1030605"/>
          </a:xfrm>
          <a:prstGeom prst="cloud">
            <a:avLst/>
          </a:prstGeom>
          <a:solidFill>
            <a:schemeClr val="bg2">
              <a:lumMod val="95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pic>
        <p:nvPicPr>
          <p:cNvPr id="7" name="Picture 2" descr="Image result for logo ifttt"/>
          <p:cNvPicPr>
            <a:picLocks noChangeAspect="1" noChangeArrowheads="1"/>
          </p:cNvPicPr>
          <p:nvPr/>
        </p:nvPicPr>
        <p:blipFill>
          <a:blip r:embed="rId3" cstate="print">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4042575" y="1905211"/>
            <a:ext cx="2620198" cy="1180474"/>
          </a:xfrm>
          <a:prstGeom prst="rect">
            <a:avLst/>
          </a:prstGeom>
          <a:noFill/>
          <a:extLst>
            <a:ext uri="{909E8E84-426E-40DD-AFC4-6F175D3DCCD1}">
              <a14:hiddenFill xmlns:a14="http://schemas.microsoft.com/office/drawing/2010/main">
                <a:solidFill>
                  <a:srgbClr val="FFFFFF"/>
                </a:solidFill>
              </a14:hiddenFill>
            </a:ext>
          </a:extLst>
        </p:spPr>
      </p:pic>
      <p:sp>
        <p:nvSpPr>
          <p:cNvPr id="9" name="Cloud 8"/>
          <p:cNvSpPr/>
          <p:nvPr/>
        </p:nvSpPr>
        <p:spPr>
          <a:xfrm>
            <a:off x="7733374" y="1175657"/>
            <a:ext cx="8957172" cy="3303715"/>
          </a:xfrm>
          <a:prstGeom prst="cloud">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10" name="Rounded Rectangle 9"/>
          <p:cNvSpPr/>
          <p:nvPr/>
        </p:nvSpPr>
        <p:spPr>
          <a:xfrm>
            <a:off x="8338484" y="2178708"/>
            <a:ext cx="1325880" cy="105156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2" name="Rounded Rectangle 11"/>
          <p:cNvSpPr/>
          <p:nvPr/>
        </p:nvSpPr>
        <p:spPr>
          <a:xfrm>
            <a:off x="8338484" y="2178708"/>
            <a:ext cx="655320" cy="28956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b="1" dirty="0" smtClean="0">
                <a:solidFill>
                  <a:schemeClr val="bg2">
                    <a:lumMod val="95000"/>
                  </a:schemeClr>
                </a:solidFill>
              </a:rPr>
              <a:t>API</a:t>
            </a:r>
            <a:endParaRPr lang="en-US" sz="1600" b="1" dirty="0">
              <a:solidFill>
                <a:schemeClr val="bg2">
                  <a:lumMod val="95000"/>
                </a:schemeClr>
              </a:solidFill>
            </a:endParaRPr>
          </a:p>
        </p:txBody>
      </p:sp>
      <p:sp>
        <p:nvSpPr>
          <p:cNvPr id="13" name="Rounded Rectangle 12"/>
          <p:cNvSpPr/>
          <p:nvPr/>
        </p:nvSpPr>
        <p:spPr>
          <a:xfrm>
            <a:off x="14751662" y="1633200"/>
            <a:ext cx="1251454" cy="678903"/>
          </a:xfrm>
          <a:prstGeom prst="round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800" dirty="0" smtClean="0">
                <a:solidFill>
                  <a:schemeClr val="tx2"/>
                </a:solidFill>
              </a:rPr>
              <a:t>Cache</a:t>
            </a:r>
            <a:endParaRPr lang="en-US" sz="1800" dirty="0">
              <a:solidFill>
                <a:schemeClr val="tx2"/>
              </a:solidFill>
            </a:endParaRPr>
          </a:p>
        </p:txBody>
      </p:sp>
      <p:sp>
        <p:nvSpPr>
          <p:cNvPr id="16" name="Rounded Rectangle 15"/>
          <p:cNvSpPr/>
          <p:nvPr/>
        </p:nvSpPr>
        <p:spPr>
          <a:xfrm>
            <a:off x="10515306" y="1958438"/>
            <a:ext cx="3708876" cy="1297518"/>
          </a:xfrm>
          <a:prstGeom prst="round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600" dirty="0" smtClean="0">
              <a:solidFill>
                <a:schemeClr val="tx2"/>
              </a:solidFill>
            </a:endParaRPr>
          </a:p>
          <a:p>
            <a:pPr algn="ctr"/>
            <a:endParaRPr lang="nl-NL" sz="1600" dirty="0" smtClean="0">
              <a:solidFill>
                <a:schemeClr val="tx2"/>
              </a:solidFill>
            </a:endParaRPr>
          </a:p>
          <a:p>
            <a:pPr algn="ctr"/>
            <a:r>
              <a:rPr lang="nl-NL" sz="1600" dirty="0" err="1" smtClean="0">
                <a:solidFill>
                  <a:schemeClr val="tx2"/>
                </a:solidFill>
              </a:rPr>
              <a:t>EventHub</a:t>
            </a:r>
            <a:r>
              <a:rPr lang="nl-NL" sz="1600" dirty="0" smtClean="0">
                <a:solidFill>
                  <a:schemeClr val="tx2"/>
                </a:solidFill>
              </a:rPr>
              <a:t> CS</a:t>
            </a:r>
          </a:p>
          <a:p>
            <a:pPr algn="ctr"/>
            <a:endParaRPr lang="en-US" sz="1600" dirty="0">
              <a:solidFill>
                <a:schemeClr val="tx2"/>
              </a:solidFill>
            </a:endParaRPr>
          </a:p>
          <a:p>
            <a:pPr algn="ctr"/>
            <a:endParaRPr lang="en-US" sz="1600" dirty="0">
              <a:solidFill>
                <a:schemeClr val="tx2"/>
              </a:solidFill>
            </a:endParaRPr>
          </a:p>
        </p:txBody>
      </p:sp>
      <p:pic>
        <p:nvPicPr>
          <p:cNvPr id="20" name="Picture 2" descr="Image result for logo kafka"/>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444996" y="1992988"/>
            <a:ext cx="862052" cy="453130"/>
          </a:xfrm>
          <a:prstGeom prst="rect">
            <a:avLst/>
          </a:prstGeom>
          <a:noFill/>
          <a:extLst>
            <a:ext uri="{909E8E84-426E-40DD-AFC4-6F175D3DCCD1}">
              <a14:hiddenFill xmlns:a14="http://schemas.microsoft.com/office/drawing/2010/main">
                <a:solidFill>
                  <a:srgbClr val="FFFFFF"/>
                </a:solidFill>
              </a14:hiddenFill>
            </a:ext>
          </a:extLst>
        </p:spPr>
      </p:pic>
      <p:sp>
        <p:nvSpPr>
          <p:cNvPr id="21" name="Lightning Bolt 20"/>
          <p:cNvSpPr/>
          <p:nvPr/>
        </p:nvSpPr>
        <p:spPr>
          <a:xfrm>
            <a:off x="10515306" y="1700414"/>
            <a:ext cx="419861" cy="544476"/>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p:cNvSpPr txBox="1"/>
          <p:nvPr/>
        </p:nvSpPr>
        <p:spPr>
          <a:xfrm>
            <a:off x="8831015" y="2531133"/>
            <a:ext cx="381836" cy="523220"/>
          </a:xfrm>
          <a:prstGeom prst="rect">
            <a:avLst/>
          </a:prstGeom>
          <a:noFill/>
        </p:spPr>
        <p:txBody>
          <a:bodyPr wrap="none" rtlCol="0">
            <a:spAutoFit/>
          </a:bodyPr>
          <a:lstStyle/>
          <a:p>
            <a:r>
              <a:rPr lang="nl-NL" sz="2800" dirty="0" smtClean="0"/>
              <a:t>µ</a:t>
            </a:r>
            <a:endParaRPr lang="nl-NL" sz="2800" dirty="0"/>
          </a:p>
        </p:txBody>
      </p:sp>
      <p:sp>
        <p:nvSpPr>
          <p:cNvPr id="25" name="Cloud 24"/>
          <p:cNvSpPr/>
          <p:nvPr/>
        </p:nvSpPr>
        <p:spPr>
          <a:xfrm>
            <a:off x="8395065" y="5223684"/>
            <a:ext cx="7006641" cy="2286148"/>
          </a:xfrm>
          <a:prstGeom prst="cloud">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6" name="Lightning Bolt 25"/>
          <p:cNvSpPr/>
          <p:nvPr/>
        </p:nvSpPr>
        <p:spPr>
          <a:xfrm>
            <a:off x="9495451" y="2696695"/>
            <a:ext cx="419861" cy="544476"/>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ight Arrow 26"/>
          <p:cNvSpPr/>
          <p:nvPr/>
        </p:nvSpPr>
        <p:spPr>
          <a:xfrm>
            <a:off x="9382910" y="2895020"/>
            <a:ext cx="225081" cy="23261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30"/>
          <p:cNvSpPr/>
          <p:nvPr/>
        </p:nvSpPr>
        <p:spPr>
          <a:xfrm>
            <a:off x="6335486" y="1358201"/>
            <a:ext cx="2134339" cy="906482"/>
          </a:xfrm>
          <a:custGeom>
            <a:avLst/>
            <a:gdLst>
              <a:gd name="connsiteX0" fmla="*/ 0 w 2481943"/>
              <a:gd name="connsiteY0" fmla="*/ 1045366 h 1332749"/>
              <a:gd name="connsiteX1" fmla="*/ 1045028 w 2481943"/>
              <a:gd name="connsiteY1" fmla="*/ 337 h 1332749"/>
              <a:gd name="connsiteX2" fmla="*/ 1254034 w 2481943"/>
              <a:gd name="connsiteY2" fmla="*/ 927800 h 1332749"/>
              <a:gd name="connsiteX3" fmla="*/ 1933303 w 2481943"/>
              <a:gd name="connsiteY3" fmla="*/ 640417 h 1332749"/>
              <a:gd name="connsiteX4" fmla="*/ 2481943 w 2481943"/>
              <a:gd name="connsiteY4" fmla="*/ 1332749 h 13327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81943" h="1332749">
                <a:moveTo>
                  <a:pt x="0" y="1045366"/>
                </a:moveTo>
                <a:cubicBezTo>
                  <a:pt x="418011" y="532648"/>
                  <a:pt x="836022" y="19931"/>
                  <a:pt x="1045028" y="337"/>
                </a:cubicBezTo>
                <a:cubicBezTo>
                  <a:pt x="1254034" y="-19257"/>
                  <a:pt x="1105988" y="821120"/>
                  <a:pt x="1254034" y="927800"/>
                </a:cubicBezTo>
                <a:cubicBezTo>
                  <a:pt x="1402080" y="1034480"/>
                  <a:pt x="1728652" y="572925"/>
                  <a:pt x="1933303" y="640417"/>
                </a:cubicBezTo>
                <a:cubicBezTo>
                  <a:pt x="2137955" y="707908"/>
                  <a:pt x="2309949" y="1020328"/>
                  <a:pt x="2481943" y="1332749"/>
                </a:cubicBezTo>
              </a:path>
            </a:pathLst>
          </a:custGeom>
          <a:noFill/>
          <a:ln>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2" name="Freeform 31"/>
          <p:cNvSpPr/>
          <p:nvPr/>
        </p:nvSpPr>
        <p:spPr>
          <a:xfrm>
            <a:off x="2450881" y="2207623"/>
            <a:ext cx="1742296" cy="650374"/>
          </a:xfrm>
          <a:custGeom>
            <a:avLst/>
            <a:gdLst>
              <a:gd name="connsiteX0" fmla="*/ 1742296 w 1742296"/>
              <a:gd name="connsiteY0" fmla="*/ 0 h 650374"/>
              <a:gd name="connsiteX1" fmla="*/ 83313 w 1742296"/>
              <a:gd name="connsiteY1" fmla="*/ 52251 h 650374"/>
              <a:gd name="connsiteX2" fmla="*/ 357633 w 1742296"/>
              <a:gd name="connsiteY2" fmla="*/ 613954 h 650374"/>
              <a:gd name="connsiteX3" fmla="*/ 1311222 w 1742296"/>
              <a:gd name="connsiteY3" fmla="*/ 548640 h 650374"/>
            </a:gdLst>
            <a:ahLst/>
            <a:cxnLst>
              <a:cxn ang="0">
                <a:pos x="connsiteX0" y="connsiteY0"/>
              </a:cxn>
              <a:cxn ang="0">
                <a:pos x="connsiteX1" y="connsiteY1"/>
              </a:cxn>
              <a:cxn ang="0">
                <a:pos x="connsiteX2" y="connsiteY2"/>
              </a:cxn>
              <a:cxn ang="0">
                <a:pos x="connsiteX3" y="connsiteY3"/>
              </a:cxn>
            </a:cxnLst>
            <a:rect l="l" t="t" r="r" b="b"/>
            <a:pathLst>
              <a:path w="1742296" h="650374">
                <a:moveTo>
                  <a:pt x="1742296" y="0"/>
                </a:moveTo>
                <a:lnTo>
                  <a:pt x="83313" y="52251"/>
                </a:lnTo>
                <a:cubicBezTo>
                  <a:pt x="-147464" y="154577"/>
                  <a:pt x="152982" y="531223"/>
                  <a:pt x="357633" y="613954"/>
                </a:cubicBezTo>
                <a:cubicBezTo>
                  <a:pt x="562284" y="696685"/>
                  <a:pt x="936753" y="622662"/>
                  <a:pt x="1311222" y="548640"/>
                </a:cubicBezTo>
              </a:path>
            </a:pathLst>
          </a:custGeom>
          <a:noFill/>
          <a:ln>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3" name="Rounded Rectangle 32"/>
          <p:cNvSpPr/>
          <p:nvPr/>
        </p:nvSpPr>
        <p:spPr>
          <a:xfrm>
            <a:off x="9355436" y="5995058"/>
            <a:ext cx="1725824" cy="105156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600" dirty="0" smtClean="0"/>
              <a:t>Tweets Aggregation</a:t>
            </a:r>
            <a:endParaRPr lang="en-US" sz="1600" dirty="0"/>
          </a:p>
        </p:txBody>
      </p:sp>
      <p:sp>
        <p:nvSpPr>
          <p:cNvPr id="35" name="TextBox 34"/>
          <p:cNvSpPr txBox="1"/>
          <p:nvPr/>
        </p:nvSpPr>
        <p:spPr>
          <a:xfrm>
            <a:off x="10598805" y="5998789"/>
            <a:ext cx="391454" cy="523220"/>
          </a:xfrm>
          <a:prstGeom prst="rect">
            <a:avLst/>
          </a:prstGeom>
          <a:noFill/>
        </p:spPr>
        <p:txBody>
          <a:bodyPr wrap="none" rtlCol="0">
            <a:spAutoFit/>
          </a:bodyPr>
          <a:lstStyle/>
          <a:p>
            <a:r>
              <a:rPr lang="nl-NL" sz="2800" dirty="0" smtClean="0"/>
              <a:t>µ</a:t>
            </a:r>
          </a:p>
        </p:txBody>
      </p:sp>
      <p:sp>
        <p:nvSpPr>
          <p:cNvPr id="36" name="Lightning Bolt 35"/>
          <p:cNvSpPr/>
          <p:nvPr/>
        </p:nvSpPr>
        <p:spPr>
          <a:xfrm>
            <a:off x="9181840" y="6139781"/>
            <a:ext cx="419861" cy="544476"/>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ight Arrow 36"/>
          <p:cNvSpPr/>
          <p:nvPr/>
        </p:nvSpPr>
        <p:spPr>
          <a:xfrm>
            <a:off x="10968719" y="6754776"/>
            <a:ext cx="225081" cy="23261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Freeform 37"/>
          <p:cNvSpPr/>
          <p:nvPr/>
        </p:nvSpPr>
        <p:spPr>
          <a:xfrm>
            <a:off x="9540426" y="1789611"/>
            <a:ext cx="1073738" cy="1105409"/>
          </a:xfrm>
          <a:custGeom>
            <a:avLst/>
            <a:gdLst>
              <a:gd name="connsiteX0" fmla="*/ 277419 w 1178756"/>
              <a:gd name="connsiteY0" fmla="*/ 1541418 h 1541418"/>
              <a:gd name="connsiteX1" fmla="*/ 434173 w 1178756"/>
              <a:gd name="connsiteY1" fmla="*/ 901338 h 1541418"/>
              <a:gd name="connsiteX2" fmla="*/ 3099 w 1178756"/>
              <a:gd name="connsiteY2" fmla="*/ 509452 h 1541418"/>
              <a:gd name="connsiteX3" fmla="*/ 695430 w 1178756"/>
              <a:gd name="connsiteY3" fmla="*/ 91440 h 1541418"/>
              <a:gd name="connsiteX4" fmla="*/ 1178756 w 1178756"/>
              <a:gd name="connsiteY4" fmla="*/ 0 h 15414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756" h="1541418">
                <a:moveTo>
                  <a:pt x="277419" y="1541418"/>
                </a:moveTo>
                <a:cubicBezTo>
                  <a:pt x="378656" y="1307375"/>
                  <a:pt x="479893" y="1073332"/>
                  <a:pt x="434173" y="901338"/>
                </a:cubicBezTo>
                <a:cubicBezTo>
                  <a:pt x="388453" y="729344"/>
                  <a:pt x="-40444" y="644435"/>
                  <a:pt x="3099" y="509452"/>
                </a:cubicBezTo>
                <a:cubicBezTo>
                  <a:pt x="46642" y="374469"/>
                  <a:pt x="499487" y="176349"/>
                  <a:pt x="695430" y="91440"/>
                </a:cubicBezTo>
                <a:cubicBezTo>
                  <a:pt x="891373" y="6531"/>
                  <a:pt x="1035064" y="3265"/>
                  <a:pt x="1178756" y="0"/>
                </a:cubicBezTo>
              </a:path>
            </a:pathLst>
          </a:cu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1" name="Rounded Rectangle 40"/>
          <p:cNvSpPr/>
          <p:nvPr/>
        </p:nvSpPr>
        <p:spPr>
          <a:xfrm>
            <a:off x="11533794" y="2774398"/>
            <a:ext cx="666347" cy="4079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Likes</a:t>
            </a:r>
            <a:endParaRPr lang="nl-NL" sz="1400" dirty="0"/>
          </a:p>
        </p:txBody>
      </p:sp>
      <p:sp>
        <p:nvSpPr>
          <p:cNvPr id="42" name="Rounded Rectangle 41"/>
          <p:cNvSpPr/>
          <p:nvPr/>
        </p:nvSpPr>
        <p:spPr>
          <a:xfrm>
            <a:off x="10586540" y="2769499"/>
            <a:ext cx="802350" cy="4128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Tweets</a:t>
            </a:r>
            <a:endParaRPr lang="nl-NL" sz="1400" dirty="0"/>
          </a:p>
        </p:txBody>
      </p:sp>
      <p:sp>
        <p:nvSpPr>
          <p:cNvPr id="44" name="Rounded Rectangle 43"/>
          <p:cNvSpPr/>
          <p:nvPr/>
        </p:nvSpPr>
        <p:spPr>
          <a:xfrm>
            <a:off x="5672546" y="4958377"/>
            <a:ext cx="1325880" cy="105156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45" name="Rounded Rectangle 44"/>
          <p:cNvSpPr/>
          <p:nvPr/>
        </p:nvSpPr>
        <p:spPr>
          <a:xfrm>
            <a:off x="5685609" y="4958377"/>
            <a:ext cx="655320" cy="28956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b="1" dirty="0" smtClean="0">
                <a:solidFill>
                  <a:schemeClr val="bg2">
                    <a:lumMod val="95000"/>
                  </a:schemeClr>
                </a:solidFill>
              </a:rPr>
              <a:t>UI</a:t>
            </a:r>
            <a:endParaRPr lang="en-US" sz="1600" b="1" dirty="0">
              <a:solidFill>
                <a:schemeClr val="bg2">
                  <a:lumMod val="95000"/>
                </a:schemeClr>
              </a:solidFill>
            </a:endParaRPr>
          </a:p>
        </p:txBody>
      </p:sp>
      <p:sp>
        <p:nvSpPr>
          <p:cNvPr id="46" name="TextBox 45"/>
          <p:cNvSpPr txBox="1"/>
          <p:nvPr/>
        </p:nvSpPr>
        <p:spPr>
          <a:xfrm>
            <a:off x="6616590" y="4841547"/>
            <a:ext cx="381836" cy="523220"/>
          </a:xfrm>
          <a:prstGeom prst="rect">
            <a:avLst/>
          </a:prstGeom>
          <a:noFill/>
        </p:spPr>
        <p:txBody>
          <a:bodyPr wrap="none" rtlCol="0">
            <a:spAutoFit/>
          </a:bodyPr>
          <a:lstStyle/>
          <a:p>
            <a:r>
              <a:rPr lang="nl-NL" sz="2800" dirty="0" smtClean="0"/>
              <a:t>µ</a:t>
            </a:r>
            <a:endParaRPr lang="nl-NL" sz="2800" dirty="0"/>
          </a:p>
        </p:txBody>
      </p:sp>
      <p:sp>
        <p:nvSpPr>
          <p:cNvPr id="47" name="Lightning Bolt 46"/>
          <p:cNvSpPr/>
          <p:nvPr/>
        </p:nvSpPr>
        <p:spPr>
          <a:xfrm>
            <a:off x="6237382" y="4588801"/>
            <a:ext cx="419861" cy="544476"/>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Lightning Bolt 48"/>
          <p:cNvSpPr/>
          <p:nvPr/>
        </p:nvSpPr>
        <p:spPr>
          <a:xfrm>
            <a:off x="11101063" y="6416518"/>
            <a:ext cx="419861" cy="544476"/>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ounded Rectangle 49"/>
          <p:cNvSpPr/>
          <p:nvPr/>
        </p:nvSpPr>
        <p:spPr>
          <a:xfrm>
            <a:off x="470263" y="4911634"/>
            <a:ext cx="2717074" cy="133144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Client</a:t>
            </a:r>
          </a:p>
          <a:p>
            <a:pPr algn="ctr"/>
            <a:r>
              <a:rPr lang="en-US" dirty="0" smtClean="0"/>
              <a:t>Chrome</a:t>
            </a:r>
            <a:endParaRPr lang="nl-NL" dirty="0"/>
          </a:p>
        </p:txBody>
      </p:sp>
      <p:sp>
        <p:nvSpPr>
          <p:cNvPr id="51" name="Rounded Rectangle 50"/>
          <p:cNvSpPr/>
          <p:nvPr/>
        </p:nvSpPr>
        <p:spPr>
          <a:xfrm>
            <a:off x="1265048" y="6126769"/>
            <a:ext cx="2717074" cy="133144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Client</a:t>
            </a:r>
          </a:p>
          <a:p>
            <a:pPr algn="ctr"/>
            <a:r>
              <a:rPr lang="en-US" dirty="0" smtClean="0"/>
              <a:t>Firefox</a:t>
            </a:r>
            <a:endParaRPr lang="nl-NL" dirty="0"/>
          </a:p>
        </p:txBody>
      </p:sp>
      <p:cxnSp>
        <p:nvCxnSpPr>
          <p:cNvPr id="53" name="Straight Arrow Connector 52"/>
          <p:cNvCxnSpPr>
            <a:stCxn id="50" idx="3"/>
            <a:endCxn id="45" idx="1"/>
          </p:cNvCxnSpPr>
          <p:nvPr/>
        </p:nvCxnSpPr>
        <p:spPr>
          <a:xfrm flipV="1">
            <a:off x="3187337" y="5103157"/>
            <a:ext cx="2498272" cy="4741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a:stCxn id="51" idx="3"/>
            <a:endCxn id="45" idx="1"/>
          </p:cNvCxnSpPr>
          <p:nvPr/>
        </p:nvCxnSpPr>
        <p:spPr>
          <a:xfrm flipV="1">
            <a:off x="3982122" y="5103157"/>
            <a:ext cx="1703487" cy="16893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8" name="Rounded Rectangle 57"/>
          <p:cNvSpPr/>
          <p:nvPr/>
        </p:nvSpPr>
        <p:spPr>
          <a:xfrm>
            <a:off x="11979296" y="5994531"/>
            <a:ext cx="1725824" cy="105156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600" dirty="0" smtClean="0"/>
              <a:t>Likes</a:t>
            </a:r>
          </a:p>
          <a:p>
            <a:pPr algn="ctr"/>
            <a:r>
              <a:rPr lang="en-US" sz="1600" dirty="0" smtClean="0"/>
              <a:t>Aggregation</a:t>
            </a:r>
            <a:endParaRPr lang="en-US" sz="1600" dirty="0"/>
          </a:p>
        </p:txBody>
      </p:sp>
      <p:sp>
        <p:nvSpPr>
          <p:cNvPr id="59" name="TextBox 58"/>
          <p:cNvSpPr txBox="1"/>
          <p:nvPr/>
        </p:nvSpPr>
        <p:spPr>
          <a:xfrm>
            <a:off x="13222665" y="5998262"/>
            <a:ext cx="391454" cy="523220"/>
          </a:xfrm>
          <a:prstGeom prst="rect">
            <a:avLst/>
          </a:prstGeom>
          <a:noFill/>
        </p:spPr>
        <p:txBody>
          <a:bodyPr wrap="none" rtlCol="0">
            <a:spAutoFit/>
          </a:bodyPr>
          <a:lstStyle/>
          <a:p>
            <a:r>
              <a:rPr lang="nl-NL" sz="2800" dirty="0" smtClean="0"/>
              <a:t>µ</a:t>
            </a:r>
          </a:p>
        </p:txBody>
      </p:sp>
      <p:sp>
        <p:nvSpPr>
          <p:cNvPr id="60" name="Lightning Bolt 59"/>
          <p:cNvSpPr/>
          <p:nvPr/>
        </p:nvSpPr>
        <p:spPr>
          <a:xfrm>
            <a:off x="11805700" y="6139254"/>
            <a:ext cx="419861" cy="544476"/>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ight Arrow 60"/>
          <p:cNvSpPr/>
          <p:nvPr/>
        </p:nvSpPr>
        <p:spPr>
          <a:xfrm>
            <a:off x="13592579" y="6754249"/>
            <a:ext cx="225081" cy="23261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Lightning Bolt 61"/>
          <p:cNvSpPr/>
          <p:nvPr/>
        </p:nvSpPr>
        <p:spPr>
          <a:xfrm>
            <a:off x="13724923" y="6415991"/>
            <a:ext cx="419861" cy="544476"/>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Lightning Bolt 71"/>
          <p:cNvSpPr/>
          <p:nvPr/>
        </p:nvSpPr>
        <p:spPr>
          <a:xfrm>
            <a:off x="6984067" y="5481597"/>
            <a:ext cx="419861" cy="544476"/>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ight Arrow 72"/>
          <p:cNvSpPr/>
          <p:nvPr/>
        </p:nvSpPr>
        <p:spPr>
          <a:xfrm>
            <a:off x="6871526" y="5679922"/>
            <a:ext cx="225081" cy="23261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Freeform 73"/>
          <p:cNvSpPr/>
          <p:nvPr/>
        </p:nvSpPr>
        <p:spPr>
          <a:xfrm>
            <a:off x="7354389" y="1867989"/>
            <a:ext cx="3187337" cy="3879668"/>
          </a:xfrm>
          <a:custGeom>
            <a:avLst/>
            <a:gdLst>
              <a:gd name="connsiteX0" fmla="*/ 0 w 3187337"/>
              <a:gd name="connsiteY0" fmla="*/ 3879668 h 3879668"/>
              <a:gd name="connsiteX1" fmla="*/ 2873828 w 3187337"/>
              <a:gd name="connsiteY1" fmla="*/ 2155371 h 3879668"/>
              <a:gd name="connsiteX2" fmla="*/ 2730137 w 3187337"/>
              <a:gd name="connsiteY2" fmla="*/ 418011 h 3879668"/>
              <a:gd name="connsiteX3" fmla="*/ 3187337 w 3187337"/>
              <a:gd name="connsiteY3" fmla="*/ 0 h 3879668"/>
            </a:gdLst>
            <a:ahLst/>
            <a:cxnLst>
              <a:cxn ang="0">
                <a:pos x="connsiteX0" y="connsiteY0"/>
              </a:cxn>
              <a:cxn ang="0">
                <a:pos x="connsiteX1" y="connsiteY1"/>
              </a:cxn>
              <a:cxn ang="0">
                <a:pos x="connsiteX2" y="connsiteY2"/>
              </a:cxn>
              <a:cxn ang="0">
                <a:pos x="connsiteX3" y="connsiteY3"/>
              </a:cxn>
            </a:cxnLst>
            <a:rect l="l" t="t" r="r" b="b"/>
            <a:pathLst>
              <a:path w="3187337" h="3879668">
                <a:moveTo>
                  <a:pt x="0" y="3879668"/>
                </a:moveTo>
                <a:cubicBezTo>
                  <a:pt x="1209402" y="3305991"/>
                  <a:pt x="2418805" y="2732314"/>
                  <a:pt x="2873828" y="2155371"/>
                </a:cubicBezTo>
                <a:cubicBezTo>
                  <a:pt x="3328851" y="1578428"/>
                  <a:pt x="2677886" y="777239"/>
                  <a:pt x="2730137" y="418011"/>
                </a:cubicBezTo>
                <a:cubicBezTo>
                  <a:pt x="2782389" y="58782"/>
                  <a:pt x="2984863" y="29391"/>
                  <a:pt x="3187337" y="0"/>
                </a:cubicBezTo>
              </a:path>
            </a:pathLst>
          </a:cu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5" name="Freeform 74"/>
          <p:cNvSpPr/>
          <p:nvPr/>
        </p:nvSpPr>
        <p:spPr>
          <a:xfrm>
            <a:off x="6339975" y="3318821"/>
            <a:ext cx="4512341" cy="1279305"/>
          </a:xfrm>
          <a:custGeom>
            <a:avLst/>
            <a:gdLst>
              <a:gd name="connsiteX0" fmla="*/ 5534162 w 5534162"/>
              <a:gd name="connsiteY0" fmla="*/ 0 h 1358537"/>
              <a:gd name="connsiteX1" fmla="*/ 3992745 w 5534162"/>
              <a:gd name="connsiteY1" fmla="*/ 1306285 h 1358537"/>
              <a:gd name="connsiteX2" fmla="*/ 596402 w 5534162"/>
              <a:gd name="connsiteY2" fmla="*/ 888274 h 1358537"/>
              <a:gd name="connsiteX3" fmla="*/ 21636 w 5534162"/>
              <a:gd name="connsiteY3" fmla="*/ 1358537 h 1358537"/>
            </a:gdLst>
            <a:ahLst/>
            <a:cxnLst>
              <a:cxn ang="0">
                <a:pos x="connsiteX0" y="connsiteY0"/>
              </a:cxn>
              <a:cxn ang="0">
                <a:pos x="connsiteX1" y="connsiteY1"/>
              </a:cxn>
              <a:cxn ang="0">
                <a:pos x="connsiteX2" y="connsiteY2"/>
              </a:cxn>
              <a:cxn ang="0">
                <a:pos x="connsiteX3" y="connsiteY3"/>
              </a:cxn>
            </a:cxnLst>
            <a:rect l="l" t="t" r="r" b="b"/>
            <a:pathLst>
              <a:path w="5534162" h="1358537">
                <a:moveTo>
                  <a:pt x="5534162" y="0"/>
                </a:moveTo>
                <a:cubicBezTo>
                  <a:pt x="5174933" y="579119"/>
                  <a:pt x="4815705" y="1158239"/>
                  <a:pt x="3992745" y="1306285"/>
                </a:cubicBezTo>
                <a:cubicBezTo>
                  <a:pt x="3169785" y="1454331"/>
                  <a:pt x="1258253" y="879565"/>
                  <a:pt x="596402" y="888274"/>
                </a:cubicBezTo>
                <a:cubicBezTo>
                  <a:pt x="-65450" y="896983"/>
                  <a:pt x="-21907" y="1127760"/>
                  <a:pt x="21636" y="1358537"/>
                </a:cubicBezTo>
              </a:path>
            </a:pathLst>
          </a:custGeom>
          <a:noFill/>
          <a:ln w="28575">
            <a:prstDash val="dash"/>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76" name="Picture 33" descr="Related imag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3111845" y="12479101"/>
            <a:ext cx="607288" cy="303644"/>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logo html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311913" y="5728565"/>
            <a:ext cx="1371751" cy="1371751"/>
          </a:xfrm>
          <a:prstGeom prst="rect">
            <a:avLst/>
          </a:prstGeom>
          <a:noFill/>
          <a:extLst>
            <a:ext uri="{909E8E84-426E-40DD-AFC4-6F175D3DCCD1}">
              <a14:hiddenFill xmlns:a14="http://schemas.microsoft.com/office/drawing/2010/main">
                <a:solidFill>
                  <a:srgbClr val="FFFFFF"/>
                </a:solidFill>
              </a14:hiddenFill>
            </a:ext>
          </a:extLst>
        </p:spPr>
      </p:pic>
      <p:pic>
        <p:nvPicPr>
          <p:cNvPr id="78" name="Picture 33" descr="Related imag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595141" y="6023303"/>
            <a:ext cx="2159009" cy="1079505"/>
          </a:xfrm>
          <a:prstGeom prst="rect">
            <a:avLst/>
          </a:prstGeom>
          <a:noFill/>
          <a:extLst>
            <a:ext uri="{909E8E84-426E-40DD-AFC4-6F175D3DCCD1}">
              <a14:hiddenFill xmlns:a14="http://schemas.microsoft.com/office/drawing/2010/main">
                <a:solidFill>
                  <a:srgbClr val="FFFFFF"/>
                </a:solidFill>
              </a14:hiddenFill>
            </a:ext>
          </a:extLst>
        </p:spPr>
      </p:pic>
      <p:sp>
        <p:nvSpPr>
          <p:cNvPr id="79" name="Rounded Rectangle 78"/>
          <p:cNvSpPr/>
          <p:nvPr/>
        </p:nvSpPr>
        <p:spPr>
          <a:xfrm>
            <a:off x="14746386" y="2601710"/>
            <a:ext cx="1325880" cy="105156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80" name="Rounded Rectangle 79"/>
          <p:cNvSpPr/>
          <p:nvPr/>
        </p:nvSpPr>
        <p:spPr>
          <a:xfrm>
            <a:off x="14746386" y="2601710"/>
            <a:ext cx="655320" cy="28956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b="1" dirty="0" smtClean="0">
                <a:solidFill>
                  <a:schemeClr val="bg2">
                    <a:lumMod val="95000"/>
                  </a:schemeClr>
                </a:solidFill>
              </a:rPr>
              <a:t>API</a:t>
            </a:r>
            <a:endParaRPr lang="en-US" sz="1600" b="1" dirty="0">
              <a:solidFill>
                <a:schemeClr val="bg2">
                  <a:lumMod val="95000"/>
                </a:schemeClr>
              </a:solidFill>
            </a:endParaRPr>
          </a:p>
        </p:txBody>
      </p:sp>
      <p:sp>
        <p:nvSpPr>
          <p:cNvPr id="81" name="TextBox 80"/>
          <p:cNvSpPr txBox="1"/>
          <p:nvPr/>
        </p:nvSpPr>
        <p:spPr>
          <a:xfrm>
            <a:off x="15238917" y="2954135"/>
            <a:ext cx="381836" cy="523220"/>
          </a:xfrm>
          <a:prstGeom prst="rect">
            <a:avLst/>
          </a:prstGeom>
          <a:noFill/>
        </p:spPr>
        <p:txBody>
          <a:bodyPr wrap="none" rtlCol="0">
            <a:spAutoFit/>
          </a:bodyPr>
          <a:lstStyle/>
          <a:p>
            <a:r>
              <a:rPr lang="nl-NL" sz="2800" dirty="0" smtClean="0"/>
              <a:t>µ</a:t>
            </a:r>
            <a:endParaRPr lang="nl-NL" sz="2800" dirty="0"/>
          </a:p>
        </p:txBody>
      </p:sp>
      <p:sp>
        <p:nvSpPr>
          <p:cNvPr id="77" name="Up Arrow 76"/>
          <p:cNvSpPr/>
          <p:nvPr/>
        </p:nvSpPr>
        <p:spPr>
          <a:xfrm>
            <a:off x="15384747" y="2229260"/>
            <a:ext cx="380457" cy="475228"/>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83" name="Picture 33" descr="Related imag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736799" y="3403124"/>
            <a:ext cx="2159009" cy="1079505"/>
          </a:xfrm>
          <a:prstGeom prst="rect">
            <a:avLst/>
          </a:prstGeom>
          <a:noFill/>
          <a:extLst>
            <a:ext uri="{909E8E84-426E-40DD-AFC4-6F175D3DCCD1}">
              <a14:hiddenFill xmlns:a14="http://schemas.microsoft.com/office/drawing/2010/main">
                <a:solidFill>
                  <a:srgbClr val="FFFFFF"/>
                </a:solidFill>
              </a14:hiddenFill>
            </a:ext>
          </a:extLst>
        </p:spPr>
      </p:pic>
      <p:pic>
        <p:nvPicPr>
          <p:cNvPr id="84" name="Picture 33" descr="Related imag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032313" y="2972923"/>
            <a:ext cx="2159009" cy="107950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logo java"/>
          <p:cNvPicPr>
            <a:picLocks noChangeAspect="1" noChangeArrowheads="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641041" y="6792489"/>
            <a:ext cx="1130098" cy="693951"/>
          </a:xfrm>
          <a:prstGeom prst="rect">
            <a:avLst/>
          </a:prstGeom>
          <a:noFill/>
          <a:extLst>
            <a:ext uri="{909E8E84-426E-40DD-AFC4-6F175D3DCCD1}">
              <a14:hiddenFill xmlns:a14="http://schemas.microsoft.com/office/drawing/2010/main">
                <a:solidFill>
                  <a:srgbClr val="FFFFFF"/>
                </a:solidFill>
              </a14:hiddenFill>
            </a:ext>
          </a:extLst>
        </p:spPr>
      </p:pic>
      <p:pic>
        <p:nvPicPr>
          <p:cNvPr id="86" name="Picture 4" descr="Image result for logo java"/>
          <p:cNvPicPr>
            <a:picLocks noChangeAspect="1" noChangeArrowheads="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2353175" y="6699115"/>
            <a:ext cx="1130098" cy="693951"/>
          </a:xfrm>
          <a:prstGeom prst="rect">
            <a:avLst/>
          </a:prstGeom>
          <a:noFill/>
          <a:extLst>
            <a:ext uri="{909E8E84-426E-40DD-AFC4-6F175D3DCCD1}">
              <a14:hiddenFill xmlns:a14="http://schemas.microsoft.com/office/drawing/2010/main">
                <a:solidFill>
                  <a:srgbClr val="FFFFFF"/>
                </a:solidFill>
              </a14:hiddenFill>
            </a:ext>
          </a:extLst>
        </p:spPr>
      </p:pic>
      <p:sp>
        <p:nvSpPr>
          <p:cNvPr id="82" name="Freeform 81"/>
          <p:cNvSpPr/>
          <p:nvPr/>
        </p:nvSpPr>
        <p:spPr>
          <a:xfrm flipH="1">
            <a:off x="10920549" y="3226527"/>
            <a:ext cx="1305012" cy="2086626"/>
          </a:xfrm>
          <a:custGeom>
            <a:avLst/>
            <a:gdLst>
              <a:gd name="connsiteX0" fmla="*/ 1554480 w 1554480"/>
              <a:gd name="connsiteY0" fmla="*/ 0 h 2886891"/>
              <a:gd name="connsiteX1" fmla="*/ 1358537 w 1554480"/>
              <a:gd name="connsiteY1" fmla="*/ 1763485 h 2886891"/>
              <a:gd name="connsiteX2" fmla="*/ 378822 w 1554480"/>
              <a:gd name="connsiteY2" fmla="*/ 1854925 h 2886891"/>
              <a:gd name="connsiteX3" fmla="*/ 0 w 1554480"/>
              <a:gd name="connsiteY3" fmla="*/ 2886891 h 2886891"/>
            </a:gdLst>
            <a:ahLst/>
            <a:cxnLst>
              <a:cxn ang="0">
                <a:pos x="connsiteX0" y="connsiteY0"/>
              </a:cxn>
              <a:cxn ang="0">
                <a:pos x="connsiteX1" y="connsiteY1"/>
              </a:cxn>
              <a:cxn ang="0">
                <a:pos x="connsiteX2" y="connsiteY2"/>
              </a:cxn>
              <a:cxn ang="0">
                <a:pos x="connsiteX3" y="connsiteY3"/>
              </a:cxn>
            </a:cxnLst>
            <a:rect l="l" t="t" r="r" b="b"/>
            <a:pathLst>
              <a:path w="1554480" h="2886891">
                <a:moveTo>
                  <a:pt x="1554480" y="0"/>
                </a:moveTo>
                <a:cubicBezTo>
                  <a:pt x="1554480" y="727165"/>
                  <a:pt x="1554480" y="1454331"/>
                  <a:pt x="1358537" y="1763485"/>
                </a:cubicBezTo>
                <a:cubicBezTo>
                  <a:pt x="1162594" y="2072639"/>
                  <a:pt x="605245" y="1667691"/>
                  <a:pt x="378822" y="1854925"/>
                </a:cubicBezTo>
                <a:cubicBezTo>
                  <a:pt x="152399" y="2042159"/>
                  <a:pt x="76199" y="2464525"/>
                  <a:pt x="0" y="2886891"/>
                </a:cubicBezTo>
              </a:path>
            </a:pathLst>
          </a:custGeom>
          <a:noFill/>
          <a:ln>
            <a:prstDash val="dash"/>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8" name="Rounded Rectangle 67"/>
          <p:cNvSpPr/>
          <p:nvPr/>
        </p:nvSpPr>
        <p:spPr>
          <a:xfrm>
            <a:off x="12305368" y="2774398"/>
            <a:ext cx="806477" cy="41603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Tweet Count</a:t>
            </a:r>
            <a:endParaRPr lang="nl-NL" sz="1400" dirty="0"/>
          </a:p>
        </p:txBody>
      </p:sp>
      <p:sp>
        <p:nvSpPr>
          <p:cNvPr id="69" name="Rounded Rectangle 68"/>
          <p:cNvSpPr/>
          <p:nvPr/>
        </p:nvSpPr>
        <p:spPr>
          <a:xfrm>
            <a:off x="13284762" y="2774398"/>
            <a:ext cx="806477" cy="41603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Likes Top3</a:t>
            </a:r>
            <a:endParaRPr lang="nl-NL" sz="1400" dirty="0"/>
          </a:p>
        </p:txBody>
      </p:sp>
    </p:spTree>
    <p:extLst>
      <p:ext uri="{BB962C8B-B14F-4D97-AF65-F5344CB8AC3E}">
        <p14:creationId xmlns:p14="http://schemas.microsoft.com/office/powerpoint/2010/main" val="2608063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smtClean="0"/>
              <a:t>Conclusion</a:t>
            </a:r>
            <a:endParaRPr lang="en-US" dirty="0"/>
          </a:p>
        </p:txBody>
      </p:sp>
      <p:sp>
        <p:nvSpPr>
          <p:cNvPr id="3" name="Text Placeholder 2"/>
          <p:cNvSpPr>
            <a:spLocks noGrp="1"/>
          </p:cNvSpPr>
          <p:nvPr>
            <p:ph type="body" sz="quarter" idx="10"/>
          </p:nvPr>
        </p:nvSpPr>
        <p:spPr/>
        <p:txBody>
          <a:bodyPr>
            <a:normAutofit lnSpcReduction="10000"/>
          </a:bodyPr>
          <a:lstStyle/>
          <a:p>
            <a:r>
              <a:rPr lang="en-US" dirty="0" smtClean="0"/>
              <a:t>Fast data – Active UI</a:t>
            </a:r>
          </a:p>
          <a:p>
            <a:r>
              <a:rPr lang="en-US" dirty="0" smtClean="0"/>
              <a:t>Decoupled processing</a:t>
            </a:r>
          </a:p>
          <a:p>
            <a:pPr lvl="1"/>
            <a:r>
              <a:rPr lang="en-US" dirty="0" smtClean="0"/>
              <a:t>And distributed across clouds and on premises</a:t>
            </a:r>
          </a:p>
          <a:p>
            <a:r>
              <a:rPr lang="en-US" dirty="0" smtClean="0"/>
              <a:t>Kafka</a:t>
            </a:r>
          </a:p>
          <a:p>
            <a:pPr lvl="1"/>
            <a:r>
              <a:rPr lang="en-US" dirty="0" smtClean="0"/>
              <a:t>Events &amp; Data Store</a:t>
            </a:r>
          </a:p>
          <a:p>
            <a:pPr lvl="1"/>
            <a:r>
              <a:rPr lang="en-US" dirty="0" smtClean="0"/>
              <a:t>Streaming Analysis</a:t>
            </a:r>
          </a:p>
          <a:p>
            <a:r>
              <a:rPr lang="en-US" dirty="0" smtClean="0"/>
              <a:t>Modern browser – push capability</a:t>
            </a:r>
          </a:p>
          <a:p>
            <a:pPr lvl="1"/>
            <a:r>
              <a:rPr lang="en-US" dirty="0" smtClean="0"/>
              <a:t>SSE, </a:t>
            </a:r>
            <a:r>
              <a:rPr lang="en-US" dirty="0" err="1" smtClean="0"/>
              <a:t>WebSocket</a:t>
            </a:r>
            <a:r>
              <a:rPr lang="en-US" dirty="0" smtClean="0"/>
              <a:t>, </a:t>
            </a:r>
            <a:r>
              <a:rPr lang="en-US" i="1" dirty="0" smtClean="0"/>
              <a:t>HTTP/2, </a:t>
            </a:r>
            <a:r>
              <a:rPr lang="en-US" i="1" dirty="0" err="1" smtClean="0"/>
              <a:t>WebWorker</a:t>
            </a:r>
            <a:r>
              <a:rPr lang="en-US" i="1" dirty="0" smtClean="0"/>
              <a:t> Notifications</a:t>
            </a:r>
          </a:p>
          <a:p>
            <a:r>
              <a:rPr lang="en-US" dirty="0" smtClean="0"/>
              <a:t>Active UI with fresh data without burden on application server and back end system</a:t>
            </a:r>
          </a:p>
          <a:p>
            <a:pPr lvl="1"/>
            <a:r>
              <a:rPr lang="en-US" dirty="0" smtClean="0"/>
              <a:t>“</a:t>
            </a:r>
            <a:r>
              <a:rPr lang="en-US" b="1" i="1" dirty="0" smtClean="0"/>
              <a:t>Step away from that F5 key</a:t>
            </a:r>
            <a:r>
              <a:rPr lang="en-US" dirty="0" smtClean="0"/>
              <a:t>” </a:t>
            </a:r>
            <a:endParaRPr lang="en-US" dirty="0"/>
          </a:p>
        </p:txBody>
      </p:sp>
    </p:spTree>
    <p:extLst>
      <p:ext uri="{BB962C8B-B14F-4D97-AF65-F5344CB8AC3E}">
        <p14:creationId xmlns:p14="http://schemas.microsoft.com/office/powerpoint/2010/main" val="77271386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5"/>
          <p:cNvSpPr txBox="1">
            <a:spLocks/>
          </p:cNvSpPr>
          <p:nvPr/>
        </p:nvSpPr>
        <p:spPr>
          <a:xfrm>
            <a:off x="571500" y="4659164"/>
            <a:ext cx="14719300" cy="4824536"/>
          </a:xfrm>
          <a:prstGeom prst="rect">
            <a:avLst/>
          </a:prstGeom>
        </p:spPr>
        <p:txBody>
          <a:bodyPr/>
          <a:lstStyle>
            <a:lvl1pPr marL="342900" indent="-342900" algn="l" defTabSz="457200" rtl="0" eaLnBrk="1" latinLnBrk="0" hangingPunct="1">
              <a:spcBef>
                <a:spcPct val="20000"/>
              </a:spcBef>
              <a:buSzPct val="115000"/>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b="1" dirty="0" smtClean="0">
                <a:solidFill>
                  <a:schemeClr val="accent6">
                    <a:lumMod val="50000"/>
                  </a:schemeClr>
                </a:solidFill>
              </a:rPr>
              <a:t>Blog: 	</a:t>
            </a:r>
            <a:r>
              <a:rPr lang="en-US" sz="2400" b="1" dirty="0" smtClean="0">
                <a:solidFill>
                  <a:schemeClr val="accent6">
                    <a:lumMod val="50000"/>
                  </a:schemeClr>
                </a:solidFill>
                <a:hlinkClick r:id="rId2"/>
              </a:rPr>
              <a:t>technology.amis.nl</a:t>
            </a:r>
            <a:endParaRPr lang="en-US" sz="2400" b="1" dirty="0">
              <a:solidFill>
                <a:schemeClr val="accent6">
                  <a:lumMod val="50000"/>
                </a:schemeClr>
              </a:solidFill>
            </a:endParaRPr>
          </a:p>
          <a:p>
            <a:pPr marL="0" indent="0">
              <a:buNone/>
            </a:pPr>
            <a:r>
              <a:rPr lang="en-US" sz="2400" b="1" dirty="0" smtClean="0">
                <a:solidFill>
                  <a:schemeClr val="accent6">
                    <a:lumMod val="50000"/>
                  </a:schemeClr>
                </a:solidFill>
              </a:rPr>
              <a:t>			</a:t>
            </a:r>
          </a:p>
          <a:p>
            <a:r>
              <a:rPr lang="en-US" sz="2400" b="1" dirty="0" smtClean="0">
                <a:solidFill>
                  <a:schemeClr val="accent6">
                    <a:lumMod val="50000"/>
                  </a:schemeClr>
                </a:solidFill>
              </a:rPr>
              <a:t>Email: 	</a:t>
            </a:r>
            <a:r>
              <a:rPr lang="en-US" sz="2400" b="1" dirty="0" smtClean="0">
                <a:solidFill>
                  <a:schemeClr val="accent6">
                    <a:lumMod val="50000"/>
                  </a:schemeClr>
                </a:solidFill>
                <a:hlinkClick r:id="rId3"/>
              </a:rPr>
              <a:t>lucas.jellema@amis.nl</a:t>
            </a:r>
            <a:r>
              <a:rPr lang="en-US" sz="2400" b="1" dirty="0" smtClean="0">
                <a:solidFill>
                  <a:schemeClr val="accent6">
                    <a:lumMod val="50000"/>
                  </a:schemeClr>
                </a:solidFill>
              </a:rPr>
              <a:t/>
            </a:r>
            <a:br>
              <a:rPr lang="en-US" sz="2400" b="1" dirty="0" smtClean="0">
                <a:solidFill>
                  <a:schemeClr val="accent6">
                    <a:lumMod val="50000"/>
                  </a:schemeClr>
                </a:solidFill>
              </a:rPr>
            </a:br>
            <a:endParaRPr lang="en-US" sz="2400" b="1" dirty="0" smtClean="0">
              <a:solidFill>
                <a:schemeClr val="accent6">
                  <a:lumMod val="50000"/>
                </a:schemeClr>
              </a:solidFill>
            </a:endParaRPr>
          </a:p>
          <a:p>
            <a:r>
              <a:rPr lang="en-US" sz="2400" b="1" dirty="0" smtClean="0">
                <a:solidFill>
                  <a:schemeClr val="accent6">
                    <a:lumMod val="50000"/>
                  </a:schemeClr>
                </a:solidFill>
              </a:rPr>
              <a:t>         : 	</a:t>
            </a:r>
            <a:r>
              <a:rPr lang="en-US" sz="2400" b="1" dirty="0" err="1" smtClean="0">
                <a:solidFill>
                  <a:schemeClr val="accent6">
                    <a:lumMod val="50000"/>
                  </a:schemeClr>
                </a:solidFill>
              </a:rPr>
              <a:t>lucasjellema</a:t>
            </a:r>
            <a:endParaRPr lang="en-US" sz="2400" b="1" dirty="0" smtClean="0">
              <a:solidFill>
                <a:schemeClr val="accent6">
                  <a:lumMod val="50000"/>
                </a:schemeClr>
              </a:solidFill>
            </a:endParaRPr>
          </a:p>
          <a:p>
            <a:endParaRPr lang="en-US" sz="2400" b="1" dirty="0">
              <a:solidFill>
                <a:schemeClr val="accent6">
                  <a:lumMod val="50000"/>
                </a:schemeClr>
              </a:solidFill>
            </a:endParaRPr>
          </a:p>
          <a:p>
            <a:r>
              <a:rPr lang="en-US" sz="2400" b="1" dirty="0" smtClean="0">
                <a:solidFill>
                  <a:schemeClr val="accent6">
                    <a:lumMod val="50000"/>
                  </a:schemeClr>
                </a:solidFill>
              </a:rPr>
              <a:t>         : 	</a:t>
            </a:r>
            <a:r>
              <a:rPr lang="en-US" sz="2400" b="1" dirty="0" err="1" smtClean="0">
                <a:solidFill>
                  <a:schemeClr val="accent6">
                    <a:lumMod val="50000"/>
                  </a:schemeClr>
                </a:solidFill>
              </a:rPr>
              <a:t>lucas-jellema</a:t>
            </a:r>
            <a:r>
              <a:rPr lang="en-US" sz="2400" b="1" dirty="0" smtClean="0">
                <a:solidFill>
                  <a:schemeClr val="accent6">
                    <a:lumMod val="50000"/>
                  </a:schemeClr>
                </a:solidFill>
              </a:rPr>
              <a:t/>
            </a:r>
            <a:br>
              <a:rPr lang="en-US" sz="2400" b="1" dirty="0" smtClean="0">
                <a:solidFill>
                  <a:schemeClr val="accent6">
                    <a:lumMod val="50000"/>
                  </a:schemeClr>
                </a:solidFill>
              </a:rPr>
            </a:br>
            <a:endParaRPr lang="en-US" sz="2400" b="1" dirty="0" smtClean="0">
              <a:solidFill>
                <a:schemeClr val="accent6">
                  <a:lumMod val="50000"/>
                </a:schemeClr>
              </a:solidFill>
            </a:endParaRPr>
          </a:p>
          <a:p>
            <a:r>
              <a:rPr lang="en-US" sz="2400" b="1" dirty="0" smtClean="0">
                <a:solidFill>
                  <a:schemeClr val="accent6">
                    <a:lumMod val="50000"/>
                  </a:schemeClr>
                </a:solidFill>
              </a:rPr>
              <a:t>          : </a:t>
            </a:r>
            <a:r>
              <a:rPr lang="en-US" sz="2400" b="1" dirty="0" smtClean="0">
                <a:solidFill>
                  <a:schemeClr val="accent6">
                    <a:lumMod val="50000"/>
                  </a:schemeClr>
                </a:solidFill>
                <a:hlinkClick r:id="rId4"/>
              </a:rPr>
              <a:t>www.amis.nl</a:t>
            </a:r>
            <a:r>
              <a:rPr lang="en-US" sz="2400" b="1" dirty="0" smtClean="0">
                <a:solidFill>
                  <a:schemeClr val="accent6">
                    <a:lumMod val="50000"/>
                  </a:schemeClr>
                </a:solidFill>
              </a:rPr>
              <a:t>, </a:t>
            </a:r>
            <a:r>
              <a:rPr lang="en-US" sz="2400" b="1" dirty="0" smtClean="0">
                <a:solidFill>
                  <a:schemeClr val="accent6">
                    <a:lumMod val="50000"/>
                  </a:schemeClr>
                </a:solidFill>
                <a:hlinkClick r:id="rId5"/>
              </a:rPr>
              <a:t>info@amis.nl</a:t>
            </a:r>
            <a:r>
              <a:rPr lang="en-US" sz="2400" b="1" dirty="0" smtClean="0">
                <a:solidFill>
                  <a:schemeClr val="accent6">
                    <a:lumMod val="50000"/>
                  </a:schemeClr>
                </a:solidFill>
              </a:rPr>
              <a:t/>
            </a:r>
            <a:br>
              <a:rPr lang="en-US" sz="2400" b="1" dirty="0" smtClean="0">
                <a:solidFill>
                  <a:schemeClr val="accent6">
                    <a:lumMod val="50000"/>
                  </a:schemeClr>
                </a:solidFill>
              </a:rPr>
            </a:br>
            <a:r>
              <a:rPr lang="en-US" sz="2400" b="1" dirty="0" smtClean="0">
                <a:solidFill>
                  <a:schemeClr val="accent6">
                    <a:lumMod val="50000"/>
                  </a:schemeClr>
                </a:solidFill>
              </a:rPr>
              <a:t>			+31 306016000</a:t>
            </a:r>
            <a:br>
              <a:rPr lang="en-US" sz="2400" b="1" dirty="0" smtClean="0">
                <a:solidFill>
                  <a:schemeClr val="accent6">
                    <a:lumMod val="50000"/>
                  </a:schemeClr>
                </a:solidFill>
              </a:rPr>
            </a:br>
            <a:r>
              <a:rPr lang="en-US" sz="2400" b="1" dirty="0" smtClean="0">
                <a:solidFill>
                  <a:schemeClr val="accent6">
                    <a:lumMod val="50000"/>
                  </a:schemeClr>
                </a:solidFill>
              </a:rPr>
              <a:t>          	</a:t>
            </a:r>
            <a:r>
              <a:rPr lang="en-US" sz="2400" b="1" dirty="0" err="1" smtClean="0">
                <a:solidFill>
                  <a:schemeClr val="accent6">
                    <a:lumMod val="50000"/>
                  </a:schemeClr>
                </a:solidFill>
              </a:rPr>
              <a:t>Edisonbaan</a:t>
            </a:r>
            <a:r>
              <a:rPr lang="en-US" sz="2400" b="1" dirty="0" smtClean="0">
                <a:solidFill>
                  <a:schemeClr val="accent6">
                    <a:lumMod val="50000"/>
                  </a:schemeClr>
                </a:solidFill>
              </a:rPr>
              <a:t> 15, </a:t>
            </a:r>
            <a:br>
              <a:rPr lang="en-US" sz="2400" b="1" dirty="0" smtClean="0">
                <a:solidFill>
                  <a:schemeClr val="accent6">
                    <a:lumMod val="50000"/>
                  </a:schemeClr>
                </a:solidFill>
              </a:rPr>
            </a:br>
            <a:r>
              <a:rPr lang="en-US" sz="2400" b="1" dirty="0" smtClean="0">
                <a:solidFill>
                  <a:schemeClr val="accent6">
                    <a:lumMod val="50000"/>
                  </a:schemeClr>
                </a:solidFill>
              </a:rPr>
              <a:t>			</a:t>
            </a:r>
            <a:r>
              <a:rPr lang="en-US" sz="2400" b="1" dirty="0" err="1" smtClean="0">
                <a:solidFill>
                  <a:schemeClr val="accent6">
                    <a:lumMod val="50000"/>
                  </a:schemeClr>
                </a:solidFill>
              </a:rPr>
              <a:t>Nieuwegein</a:t>
            </a:r>
            <a:r>
              <a:rPr lang="en-US" sz="2400" b="1" dirty="0" smtClean="0">
                <a:solidFill>
                  <a:schemeClr val="accent6">
                    <a:lumMod val="50000"/>
                  </a:schemeClr>
                </a:solidFill>
              </a:rPr>
              <a:t/>
            </a:r>
            <a:br>
              <a:rPr lang="en-US" sz="2400" b="1" dirty="0" smtClean="0">
                <a:solidFill>
                  <a:schemeClr val="accent6">
                    <a:lumMod val="50000"/>
                  </a:schemeClr>
                </a:solidFill>
              </a:rPr>
            </a:br>
            <a:r>
              <a:rPr lang="en-US" sz="2400" b="1" dirty="0" smtClean="0">
                <a:solidFill>
                  <a:schemeClr val="accent6">
                    <a:lumMod val="50000"/>
                  </a:schemeClr>
                </a:solidFill>
              </a:rPr>
              <a:t>				</a:t>
            </a:r>
          </a:p>
          <a:p>
            <a:endParaRPr lang="en-US" sz="2400" b="1" dirty="0">
              <a:solidFill>
                <a:schemeClr val="accent6">
                  <a:lumMod val="50000"/>
                </a:schemeClr>
              </a:solidFill>
            </a:endParaRPr>
          </a:p>
        </p:txBody>
      </p:sp>
      <p:pic>
        <p:nvPicPr>
          <p:cNvPr id="5" name="Picture 2"/>
          <p:cNvPicPr>
            <a:picLocks noChangeAspect="1" noChangeArrowheads="1"/>
          </p:cNvPicPr>
          <p:nvPr/>
        </p:nvPicPr>
        <p:blipFill>
          <a:blip r:embed="rId6" cstate="print"/>
          <a:srcRect/>
          <a:stretch>
            <a:fillRect/>
          </a:stretch>
        </p:blipFill>
        <p:spPr bwMode="auto">
          <a:xfrm>
            <a:off x="919104" y="6315348"/>
            <a:ext cx="526836" cy="526836"/>
          </a:xfrm>
          <a:prstGeom prst="rect">
            <a:avLst/>
          </a:prstGeom>
          <a:noFill/>
          <a:ln w="9525">
            <a:noFill/>
            <a:miter lim="800000"/>
            <a:headEnd/>
            <a:tailEnd/>
          </a:ln>
        </p:spPr>
      </p:pic>
      <p:pic>
        <p:nvPicPr>
          <p:cNvPr id="6" name="Picture 2"/>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04353" y="8155706"/>
            <a:ext cx="914401" cy="3198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8" descr="Image result for linked in logo"/>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904352" y="7251451"/>
            <a:ext cx="541587" cy="541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43782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l-NL" dirty="0"/>
          </a:p>
        </p:txBody>
      </p:sp>
      <p:pic>
        <p:nvPicPr>
          <p:cNvPr id="2050" name="Picture 2" descr="Image result for web dashboar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1829" y="1516604"/>
            <a:ext cx="9135112" cy="6645794"/>
          </a:xfrm>
          <a:prstGeom prst="rect">
            <a:avLst/>
          </a:prstGeom>
          <a:noFill/>
          <a:extLst>
            <a:ext uri="{909E8E84-426E-40DD-AFC4-6F175D3DCCD1}">
              <a14:hiddenFill xmlns:a14="http://schemas.microsoft.com/office/drawing/2010/main">
                <a:solidFill>
                  <a:srgbClr val="FFFFFF"/>
                </a:solidFill>
              </a14:hiddenFill>
            </a:ext>
          </a:extLst>
        </p:spPr>
      </p:pic>
      <p:sp>
        <p:nvSpPr>
          <p:cNvPr id="4" name="Rounded Rectangle 3"/>
          <p:cNvSpPr/>
          <p:nvPr/>
        </p:nvSpPr>
        <p:spPr>
          <a:xfrm>
            <a:off x="9822873" y="3089564"/>
            <a:ext cx="3228109" cy="314498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smtClean="0"/>
              <a:t>Application Server</a:t>
            </a:r>
            <a:endParaRPr lang="nl-NL" sz="3600" dirty="0"/>
          </a:p>
        </p:txBody>
      </p:sp>
      <p:sp>
        <p:nvSpPr>
          <p:cNvPr id="5" name="Right Arrow 4"/>
          <p:cNvSpPr/>
          <p:nvPr/>
        </p:nvSpPr>
        <p:spPr>
          <a:xfrm>
            <a:off x="8944322" y="3325091"/>
            <a:ext cx="1025237" cy="458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 name="Right Arrow 6"/>
          <p:cNvSpPr/>
          <p:nvPr/>
        </p:nvSpPr>
        <p:spPr>
          <a:xfrm>
            <a:off x="8944321" y="3734165"/>
            <a:ext cx="1025237" cy="458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smtClean="0"/>
              <a:t>F5</a:t>
            </a:r>
            <a:endParaRPr lang="nl-NL" sz="1800" dirty="0"/>
          </a:p>
        </p:txBody>
      </p:sp>
      <p:sp>
        <p:nvSpPr>
          <p:cNvPr id="8" name="Right Arrow 7"/>
          <p:cNvSpPr/>
          <p:nvPr/>
        </p:nvSpPr>
        <p:spPr>
          <a:xfrm>
            <a:off x="8944320" y="4143239"/>
            <a:ext cx="1025237" cy="458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smtClean="0"/>
              <a:t>F5</a:t>
            </a:r>
            <a:endParaRPr lang="nl-NL" sz="1800" dirty="0"/>
          </a:p>
        </p:txBody>
      </p:sp>
      <p:sp>
        <p:nvSpPr>
          <p:cNvPr id="9" name="Right Arrow 8"/>
          <p:cNvSpPr/>
          <p:nvPr/>
        </p:nvSpPr>
        <p:spPr>
          <a:xfrm>
            <a:off x="8944319" y="4552313"/>
            <a:ext cx="1025237" cy="458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smtClean="0"/>
              <a:t>F5</a:t>
            </a:r>
            <a:endParaRPr lang="nl-NL" sz="1800" dirty="0"/>
          </a:p>
        </p:txBody>
      </p:sp>
      <p:sp>
        <p:nvSpPr>
          <p:cNvPr id="10" name="Right Arrow 9"/>
          <p:cNvSpPr/>
          <p:nvPr/>
        </p:nvSpPr>
        <p:spPr>
          <a:xfrm>
            <a:off x="8548256" y="4961387"/>
            <a:ext cx="1421300" cy="458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smtClean="0"/>
              <a:t>CTRLF5</a:t>
            </a:r>
            <a:endParaRPr lang="nl-NL" sz="1800" dirty="0"/>
          </a:p>
        </p:txBody>
      </p:sp>
      <p:sp>
        <p:nvSpPr>
          <p:cNvPr id="11" name="Right Arrow 10"/>
          <p:cNvSpPr/>
          <p:nvPr/>
        </p:nvSpPr>
        <p:spPr>
          <a:xfrm>
            <a:off x="8548256" y="5370461"/>
            <a:ext cx="1421300" cy="458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smtClean="0"/>
              <a:t>CTRLF5</a:t>
            </a:r>
            <a:endParaRPr lang="nl-NL" sz="1800" dirty="0"/>
          </a:p>
        </p:txBody>
      </p:sp>
      <p:sp>
        <p:nvSpPr>
          <p:cNvPr id="12" name="Right Arrow 11"/>
          <p:cNvSpPr/>
          <p:nvPr/>
        </p:nvSpPr>
        <p:spPr>
          <a:xfrm>
            <a:off x="8548256" y="5779535"/>
            <a:ext cx="1421300" cy="458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smtClean="0"/>
              <a:t>CTRLF5</a:t>
            </a:r>
            <a:endParaRPr lang="nl-NL" sz="1800" dirty="0"/>
          </a:p>
        </p:txBody>
      </p:sp>
    </p:spTree>
    <p:extLst>
      <p:ext uri="{BB962C8B-B14F-4D97-AF65-F5344CB8AC3E}">
        <p14:creationId xmlns:p14="http://schemas.microsoft.com/office/powerpoint/2010/main" val="647854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l-NL" dirty="0"/>
          </a:p>
        </p:txBody>
      </p:sp>
      <p:pic>
        <p:nvPicPr>
          <p:cNvPr id="2050" name="Picture 2" descr="Image result for web dashboar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1829" y="1516604"/>
            <a:ext cx="9135112" cy="6645794"/>
          </a:xfrm>
          <a:prstGeom prst="rect">
            <a:avLst/>
          </a:prstGeom>
          <a:noFill/>
          <a:extLst>
            <a:ext uri="{909E8E84-426E-40DD-AFC4-6F175D3DCCD1}">
              <a14:hiddenFill xmlns:a14="http://schemas.microsoft.com/office/drawing/2010/main">
                <a:solidFill>
                  <a:srgbClr val="FFFFFF"/>
                </a:solidFill>
              </a14:hiddenFill>
            </a:ext>
          </a:extLst>
        </p:spPr>
      </p:pic>
      <p:sp>
        <p:nvSpPr>
          <p:cNvPr id="4" name="Rounded Rectangle 3"/>
          <p:cNvSpPr/>
          <p:nvPr/>
        </p:nvSpPr>
        <p:spPr>
          <a:xfrm>
            <a:off x="9822873" y="3089564"/>
            <a:ext cx="3228109" cy="314498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smtClean="0"/>
              <a:t>Application Server</a:t>
            </a:r>
            <a:endParaRPr lang="nl-NL" sz="3600" dirty="0"/>
          </a:p>
        </p:txBody>
      </p:sp>
      <p:sp>
        <p:nvSpPr>
          <p:cNvPr id="5" name="Right Arrow 4"/>
          <p:cNvSpPr/>
          <p:nvPr/>
        </p:nvSpPr>
        <p:spPr>
          <a:xfrm>
            <a:off x="8944322" y="3325091"/>
            <a:ext cx="1025237" cy="458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 name="Right Arrow 6"/>
          <p:cNvSpPr/>
          <p:nvPr/>
        </p:nvSpPr>
        <p:spPr>
          <a:xfrm>
            <a:off x="8944321" y="3734165"/>
            <a:ext cx="1025237" cy="458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smtClean="0"/>
              <a:t>F5</a:t>
            </a:r>
            <a:endParaRPr lang="nl-NL" sz="1800" dirty="0"/>
          </a:p>
        </p:txBody>
      </p:sp>
      <p:sp>
        <p:nvSpPr>
          <p:cNvPr id="8" name="Right Arrow 7"/>
          <p:cNvSpPr/>
          <p:nvPr/>
        </p:nvSpPr>
        <p:spPr>
          <a:xfrm>
            <a:off x="8944320" y="4143239"/>
            <a:ext cx="1025237" cy="458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smtClean="0"/>
              <a:t>F5</a:t>
            </a:r>
            <a:endParaRPr lang="nl-NL" sz="1800" dirty="0"/>
          </a:p>
        </p:txBody>
      </p:sp>
      <p:sp>
        <p:nvSpPr>
          <p:cNvPr id="9" name="Right Arrow 8"/>
          <p:cNvSpPr/>
          <p:nvPr/>
        </p:nvSpPr>
        <p:spPr>
          <a:xfrm>
            <a:off x="8944319" y="4552313"/>
            <a:ext cx="1025237" cy="458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smtClean="0"/>
              <a:t>F5</a:t>
            </a:r>
            <a:endParaRPr lang="nl-NL" sz="1800" dirty="0"/>
          </a:p>
        </p:txBody>
      </p:sp>
      <p:sp>
        <p:nvSpPr>
          <p:cNvPr id="10" name="Right Arrow 9"/>
          <p:cNvSpPr/>
          <p:nvPr/>
        </p:nvSpPr>
        <p:spPr>
          <a:xfrm>
            <a:off x="8548256" y="4961387"/>
            <a:ext cx="1421300" cy="458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smtClean="0"/>
              <a:t>CTRLF5</a:t>
            </a:r>
            <a:endParaRPr lang="nl-NL" sz="1800" dirty="0"/>
          </a:p>
        </p:txBody>
      </p:sp>
      <p:sp>
        <p:nvSpPr>
          <p:cNvPr id="11" name="Right Arrow 10"/>
          <p:cNvSpPr/>
          <p:nvPr/>
        </p:nvSpPr>
        <p:spPr>
          <a:xfrm>
            <a:off x="8548256" y="5370461"/>
            <a:ext cx="1421300" cy="458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smtClean="0"/>
              <a:t>CTRLF5</a:t>
            </a:r>
            <a:endParaRPr lang="nl-NL" sz="1800" dirty="0"/>
          </a:p>
        </p:txBody>
      </p:sp>
      <p:sp>
        <p:nvSpPr>
          <p:cNvPr id="12" name="Right Arrow 11"/>
          <p:cNvSpPr/>
          <p:nvPr/>
        </p:nvSpPr>
        <p:spPr>
          <a:xfrm>
            <a:off x="8548256" y="5779535"/>
            <a:ext cx="1421300" cy="458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smtClean="0"/>
              <a:t>CTRLF5</a:t>
            </a:r>
            <a:endParaRPr lang="nl-NL" sz="1800" dirty="0"/>
          </a:p>
        </p:txBody>
      </p:sp>
      <p:sp>
        <p:nvSpPr>
          <p:cNvPr id="3" name="Cloud 2"/>
          <p:cNvSpPr/>
          <p:nvPr/>
        </p:nvSpPr>
        <p:spPr>
          <a:xfrm>
            <a:off x="13646727" y="1261128"/>
            <a:ext cx="3222481" cy="1496291"/>
          </a:xfrm>
          <a:prstGeom prst="cloud">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nl-NL"/>
          </a:p>
        </p:txBody>
      </p:sp>
      <p:sp>
        <p:nvSpPr>
          <p:cNvPr id="6" name="Can 5"/>
          <p:cNvSpPr/>
          <p:nvPr/>
        </p:nvSpPr>
        <p:spPr>
          <a:xfrm>
            <a:off x="14256327" y="3325091"/>
            <a:ext cx="2757055" cy="1102836"/>
          </a:xfrm>
          <a:prstGeom prst="can">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nl-NL"/>
          </a:p>
        </p:txBody>
      </p:sp>
      <p:sp>
        <p:nvSpPr>
          <p:cNvPr id="14" name="Can 13"/>
          <p:cNvSpPr/>
          <p:nvPr/>
        </p:nvSpPr>
        <p:spPr>
          <a:xfrm>
            <a:off x="15746990" y="4662054"/>
            <a:ext cx="1122218" cy="2147454"/>
          </a:xfrm>
          <a:prstGeom prst="can">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nl-NL"/>
          </a:p>
        </p:txBody>
      </p:sp>
      <p:sp>
        <p:nvSpPr>
          <p:cNvPr id="13" name="Cube 12"/>
          <p:cNvSpPr/>
          <p:nvPr/>
        </p:nvSpPr>
        <p:spPr>
          <a:xfrm>
            <a:off x="14034655" y="7065818"/>
            <a:ext cx="2161309" cy="1787237"/>
          </a:xfrm>
          <a:prstGeom prst="cub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nl-NL"/>
          </a:p>
        </p:txBody>
      </p:sp>
      <p:cxnSp>
        <p:nvCxnSpPr>
          <p:cNvPr id="16" name="Straight Arrow Connector 15"/>
          <p:cNvCxnSpPr/>
          <p:nvPr/>
        </p:nvCxnSpPr>
        <p:spPr>
          <a:xfrm flipV="1">
            <a:off x="12926291" y="2314409"/>
            <a:ext cx="1330036" cy="14197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endCxn id="6" idx="2"/>
          </p:cNvCxnSpPr>
          <p:nvPr/>
        </p:nvCxnSpPr>
        <p:spPr>
          <a:xfrm flipV="1">
            <a:off x="13078691" y="3876509"/>
            <a:ext cx="1177636" cy="100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endCxn id="14" idx="2"/>
          </p:cNvCxnSpPr>
          <p:nvPr/>
        </p:nvCxnSpPr>
        <p:spPr>
          <a:xfrm>
            <a:off x="13009418" y="4950235"/>
            <a:ext cx="2737572" cy="7855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12940145" y="6023961"/>
            <a:ext cx="1316182" cy="12742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7811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l-NL" dirty="0"/>
          </a:p>
        </p:txBody>
      </p:sp>
      <p:pic>
        <p:nvPicPr>
          <p:cNvPr id="2050" name="Picture 2" descr="Image result for web dashboar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1829" y="1516604"/>
            <a:ext cx="9135112" cy="6645794"/>
          </a:xfrm>
          <a:prstGeom prst="rect">
            <a:avLst/>
          </a:prstGeom>
          <a:noFill/>
          <a:extLst>
            <a:ext uri="{909E8E84-426E-40DD-AFC4-6F175D3DCCD1}">
              <a14:hiddenFill xmlns:a14="http://schemas.microsoft.com/office/drawing/2010/main">
                <a:solidFill>
                  <a:srgbClr val="FFFFFF"/>
                </a:solidFill>
              </a14:hiddenFill>
            </a:ext>
          </a:extLst>
        </p:spPr>
      </p:pic>
      <p:sp>
        <p:nvSpPr>
          <p:cNvPr id="4" name="Rounded Rectangle 3"/>
          <p:cNvSpPr/>
          <p:nvPr/>
        </p:nvSpPr>
        <p:spPr>
          <a:xfrm>
            <a:off x="9822873" y="3089564"/>
            <a:ext cx="3228109" cy="314498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smtClean="0"/>
              <a:t>Application Server</a:t>
            </a:r>
            <a:endParaRPr lang="nl-NL" sz="3600" dirty="0"/>
          </a:p>
        </p:txBody>
      </p:sp>
      <p:sp>
        <p:nvSpPr>
          <p:cNvPr id="5" name="Right Arrow 4"/>
          <p:cNvSpPr/>
          <p:nvPr/>
        </p:nvSpPr>
        <p:spPr>
          <a:xfrm>
            <a:off x="8944322" y="3325091"/>
            <a:ext cx="1025237" cy="458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 name="Right Arrow 6"/>
          <p:cNvSpPr/>
          <p:nvPr/>
        </p:nvSpPr>
        <p:spPr>
          <a:xfrm>
            <a:off x="8944321" y="3734165"/>
            <a:ext cx="1025237" cy="458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smtClean="0"/>
              <a:t>F5</a:t>
            </a:r>
            <a:endParaRPr lang="nl-NL" sz="1800" dirty="0"/>
          </a:p>
        </p:txBody>
      </p:sp>
      <p:sp>
        <p:nvSpPr>
          <p:cNvPr id="8" name="Right Arrow 7"/>
          <p:cNvSpPr/>
          <p:nvPr/>
        </p:nvSpPr>
        <p:spPr>
          <a:xfrm>
            <a:off x="8944320" y="4143239"/>
            <a:ext cx="1025237" cy="458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smtClean="0"/>
              <a:t>F5</a:t>
            </a:r>
            <a:endParaRPr lang="nl-NL" sz="1800" dirty="0"/>
          </a:p>
        </p:txBody>
      </p:sp>
      <p:sp>
        <p:nvSpPr>
          <p:cNvPr id="9" name="Right Arrow 8"/>
          <p:cNvSpPr/>
          <p:nvPr/>
        </p:nvSpPr>
        <p:spPr>
          <a:xfrm>
            <a:off x="8944319" y="4552313"/>
            <a:ext cx="1025237" cy="458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smtClean="0"/>
              <a:t>F5</a:t>
            </a:r>
            <a:endParaRPr lang="nl-NL" sz="1800" dirty="0"/>
          </a:p>
        </p:txBody>
      </p:sp>
      <p:sp>
        <p:nvSpPr>
          <p:cNvPr id="10" name="Right Arrow 9"/>
          <p:cNvSpPr/>
          <p:nvPr/>
        </p:nvSpPr>
        <p:spPr>
          <a:xfrm>
            <a:off x="8548256" y="4961387"/>
            <a:ext cx="1421300" cy="458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smtClean="0"/>
              <a:t>CTRLF5</a:t>
            </a:r>
            <a:endParaRPr lang="nl-NL" sz="1800" dirty="0"/>
          </a:p>
        </p:txBody>
      </p:sp>
      <p:sp>
        <p:nvSpPr>
          <p:cNvPr id="11" name="Right Arrow 10"/>
          <p:cNvSpPr/>
          <p:nvPr/>
        </p:nvSpPr>
        <p:spPr>
          <a:xfrm>
            <a:off x="8548256" y="5370461"/>
            <a:ext cx="1421300" cy="458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smtClean="0"/>
              <a:t>CTRLF5</a:t>
            </a:r>
            <a:endParaRPr lang="nl-NL" sz="1800" dirty="0"/>
          </a:p>
        </p:txBody>
      </p:sp>
      <p:sp>
        <p:nvSpPr>
          <p:cNvPr id="12" name="Right Arrow 11"/>
          <p:cNvSpPr/>
          <p:nvPr/>
        </p:nvSpPr>
        <p:spPr>
          <a:xfrm>
            <a:off x="8548256" y="5779535"/>
            <a:ext cx="1421300" cy="458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smtClean="0"/>
              <a:t>CTRLF5</a:t>
            </a:r>
            <a:endParaRPr lang="nl-NL" sz="1800" dirty="0"/>
          </a:p>
        </p:txBody>
      </p:sp>
      <p:sp>
        <p:nvSpPr>
          <p:cNvPr id="3" name="Cloud 2"/>
          <p:cNvSpPr/>
          <p:nvPr/>
        </p:nvSpPr>
        <p:spPr>
          <a:xfrm>
            <a:off x="13646727" y="1261128"/>
            <a:ext cx="3222481" cy="1496291"/>
          </a:xfrm>
          <a:prstGeom prst="cloud">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nl-NL"/>
          </a:p>
        </p:txBody>
      </p:sp>
      <p:sp>
        <p:nvSpPr>
          <p:cNvPr id="6" name="Can 5"/>
          <p:cNvSpPr/>
          <p:nvPr/>
        </p:nvSpPr>
        <p:spPr>
          <a:xfrm>
            <a:off x="14256327" y="3325091"/>
            <a:ext cx="2757055" cy="1102836"/>
          </a:xfrm>
          <a:prstGeom prst="can">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nl-NL"/>
          </a:p>
        </p:txBody>
      </p:sp>
      <p:sp>
        <p:nvSpPr>
          <p:cNvPr id="14" name="Can 13"/>
          <p:cNvSpPr/>
          <p:nvPr/>
        </p:nvSpPr>
        <p:spPr>
          <a:xfrm>
            <a:off x="15746990" y="4662054"/>
            <a:ext cx="1122218" cy="2147454"/>
          </a:xfrm>
          <a:prstGeom prst="can">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nl-NL"/>
          </a:p>
        </p:txBody>
      </p:sp>
      <p:sp>
        <p:nvSpPr>
          <p:cNvPr id="13" name="Cube 12"/>
          <p:cNvSpPr/>
          <p:nvPr/>
        </p:nvSpPr>
        <p:spPr>
          <a:xfrm>
            <a:off x="14034655" y="7065818"/>
            <a:ext cx="2161309" cy="1787237"/>
          </a:xfrm>
          <a:prstGeom prst="cub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nl-NL"/>
          </a:p>
        </p:txBody>
      </p:sp>
      <p:cxnSp>
        <p:nvCxnSpPr>
          <p:cNvPr id="16" name="Straight Arrow Connector 15"/>
          <p:cNvCxnSpPr/>
          <p:nvPr/>
        </p:nvCxnSpPr>
        <p:spPr>
          <a:xfrm flipV="1">
            <a:off x="12358252" y="1746375"/>
            <a:ext cx="1330036" cy="14197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V="1">
            <a:off x="13037126" y="3460877"/>
            <a:ext cx="1177636" cy="100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13009418" y="4506889"/>
            <a:ext cx="2737572" cy="7855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V="1">
            <a:off x="12510652" y="1898775"/>
            <a:ext cx="1330036" cy="14197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V="1">
            <a:off x="12663052" y="2051175"/>
            <a:ext cx="1330036" cy="14197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V="1">
            <a:off x="12815452" y="2203575"/>
            <a:ext cx="1330036" cy="14197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flipV="1">
            <a:off x="12967852" y="2355975"/>
            <a:ext cx="1330036" cy="14197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flipV="1">
            <a:off x="13120252" y="2508375"/>
            <a:ext cx="1330036" cy="14197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13037124" y="3613277"/>
            <a:ext cx="1177636" cy="100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flipV="1">
            <a:off x="13037122" y="3765677"/>
            <a:ext cx="1177636" cy="100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flipV="1">
            <a:off x="13037120" y="3918077"/>
            <a:ext cx="1177636" cy="100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flipV="1">
            <a:off x="13037118" y="4070477"/>
            <a:ext cx="1177636" cy="100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flipV="1">
            <a:off x="13037116" y="4222877"/>
            <a:ext cx="1177636" cy="100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flipV="1">
            <a:off x="13037114" y="4375277"/>
            <a:ext cx="1177636" cy="100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a:off x="13009418" y="4637518"/>
            <a:ext cx="2737572" cy="7855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a:off x="13009418" y="4768147"/>
            <a:ext cx="2737572" cy="7855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a:off x="13009418" y="4898776"/>
            <a:ext cx="2737572" cy="7855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a:off x="13009418" y="5029405"/>
            <a:ext cx="2737572" cy="7855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a:off x="13009418" y="5160034"/>
            <a:ext cx="2737572" cy="7855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a:off x="13009418" y="5421289"/>
            <a:ext cx="2737572" cy="7855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13009418" y="5290663"/>
            <a:ext cx="2737572" cy="7855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54" name="Group 53"/>
          <p:cNvGrpSpPr/>
          <p:nvPr/>
        </p:nvGrpSpPr>
        <p:grpSpPr>
          <a:xfrm>
            <a:off x="11991091" y="5066383"/>
            <a:ext cx="3124217" cy="3329471"/>
            <a:chOff x="11991092" y="5066384"/>
            <a:chExt cx="2313726" cy="2396598"/>
          </a:xfrm>
        </p:grpSpPr>
        <p:cxnSp>
          <p:nvCxnSpPr>
            <p:cNvPr id="22" name="Straight Arrow Connector 21"/>
            <p:cNvCxnSpPr/>
            <p:nvPr/>
          </p:nvCxnSpPr>
          <p:spPr>
            <a:xfrm>
              <a:off x="12988636" y="5066384"/>
              <a:ext cx="1316182" cy="12742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a:off x="12863943" y="5206677"/>
              <a:ext cx="1316182" cy="12742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a:off x="12739250" y="5346970"/>
              <a:ext cx="1316182" cy="12742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a:off x="12614557" y="5487263"/>
              <a:ext cx="1316182" cy="12742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a:off x="12489864" y="5627556"/>
              <a:ext cx="1316182" cy="12742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a:off x="12365171" y="5767849"/>
              <a:ext cx="1316182" cy="12742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a:off x="12240478" y="5908142"/>
              <a:ext cx="1316182" cy="12742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a:off x="12115785" y="6048435"/>
              <a:ext cx="1316182" cy="12742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a:off x="11991092" y="6188728"/>
              <a:ext cx="1316182" cy="12742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92581856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Fast data and active UI</a:t>
            </a:r>
            <a:endParaRPr lang="nl-NL" dirty="0"/>
          </a:p>
        </p:txBody>
      </p:sp>
      <p:sp>
        <p:nvSpPr>
          <p:cNvPr id="3" name="Text Placeholder 2"/>
          <p:cNvSpPr>
            <a:spLocks noGrp="1"/>
          </p:cNvSpPr>
          <p:nvPr>
            <p:ph type="body" sz="quarter" idx="10"/>
          </p:nvPr>
        </p:nvSpPr>
        <p:spPr/>
        <p:txBody>
          <a:bodyPr>
            <a:normAutofit/>
          </a:bodyPr>
          <a:lstStyle/>
          <a:p>
            <a:r>
              <a:rPr lang="en-US" dirty="0" smtClean="0"/>
              <a:t>Handle influx</a:t>
            </a:r>
          </a:p>
          <a:p>
            <a:r>
              <a:rPr lang="en-US" dirty="0" smtClean="0"/>
              <a:t>Publish findings instantaneously</a:t>
            </a:r>
          </a:p>
          <a:p>
            <a:r>
              <a:rPr lang="en-US" dirty="0" smtClean="0"/>
              <a:t>Update UI &amp; notify end user immediately</a:t>
            </a:r>
          </a:p>
          <a:p>
            <a:r>
              <a:rPr lang="en-US" dirty="0"/>
              <a:t>Analyze in real time</a:t>
            </a:r>
          </a:p>
          <a:p>
            <a:endParaRPr lang="en-US" dirty="0"/>
          </a:p>
          <a:p>
            <a:r>
              <a:rPr lang="en-US" dirty="0" smtClean="0"/>
              <a:t>Decoupled components</a:t>
            </a:r>
          </a:p>
          <a:p>
            <a:r>
              <a:rPr lang="en-US" dirty="0" smtClean="0"/>
              <a:t>No data loss when a component is temporarily down</a:t>
            </a:r>
          </a:p>
          <a:p>
            <a:r>
              <a:rPr lang="en-US" dirty="0" smtClean="0"/>
              <a:t>Scalable with volume of events and of number of clients</a:t>
            </a:r>
            <a:endParaRPr lang="en-US" dirty="0"/>
          </a:p>
          <a:p>
            <a:pPr marL="0" indent="0">
              <a:buNone/>
            </a:pPr>
            <a:endParaRPr lang="nl-NL" dirty="0"/>
          </a:p>
        </p:txBody>
      </p:sp>
    </p:spTree>
    <p:extLst>
      <p:ext uri="{BB962C8B-B14F-4D97-AF65-F5344CB8AC3E}">
        <p14:creationId xmlns:p14="http://schemas.microsoft.com/office/powerpoint/2010/main" val="3460581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28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23528" y="8254036"/>
            <a:ext cx="2400006" cy="1178891"/>
          </a:xfrm>
          <a:prstGeom prst="rect">
            <a:avLst/>
          </a:prstGeom>
        </p:spPr>
      </p:pic>
      <p:sp>
        <p:nvSpPr>
          <p:cNvPr id="2" name="Title 1"/>
          <p:cNvSpPr>
            <a:spLocks noGrp="1"/>
          </p:cNvSpPr>
          <p:nvPr>
            <p:ph type="title"/>
          </p:nvPr>
        </p:nvSpPr>
        <p:spPr/>
        <p:txBody>
          <a:bodyPr/>
          <a:lstStyle/>
          <a:p>
            <a:r>
              <a:rPr lang="en-US" dirty="0" smtClean="0"/>
              <a:t>The case at hand</a:t>
            </a:r>
            <a:endParaRPr lang="nl-NL" dirty="0"/>
          </a:p>
        </p:txBody>
      </p:sp>
      <p:sp>
        <p:nvSpPr>
          <p:cNvPr id="4" name="Cloud 3"/>
          <p:cNvSpPr/>
          <p:nvPr/>
        </p:nvSpPr>
        <p:spPr>
          <a:xfrm>
            <a:off x="5045176" y="2324466"/>
            <a:ext cx="2681024" cy="1410781"/>
          </a:xfrm>
          <a:prstGeom prst="cloud">
            <a:avLst/>
          </a:prstGeom>
          <a:solidFill>
            <a:schemeClr val="bg2">
              <a:lumMod val="95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pic>
        <p:nvPicPr>
          <p:cNvPr id="5" name="Picture 2" descr="https://g.twimg.com/Twitter_logo_blue.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479922" y="2441316"/>
            <a:ext cx="1289850" cy="1049505"/>
          </a:xfrm>
          <a:prstGeom prst="rect">
            <a:avLst/>
          </a:prstGeom>
          <a:noFill/>
          <a:extLst>
            <a:ext uri="{909E8E84-426E-40DD-AFC4-6F175D3DCCD1}">
              <a14:hiddenFill xmlns:a14="http://schemas.microsoft.com/office/drawing/2010/main">
                <a:solidFill>
                  <a:srgbClr val="FFFFFF"/>
                </a:solidFill>
              </a14:hiddenFill>
            </a:ext>
          </a:extLst>
        </p:spPr>
      </p:pic>
      <p:sp>
        <p:nvSpPr>
          <p:cNvPr id="7" name="Rounded Rectangle 6"/>
          <p:cNvSpPr/>
          <p:nvPr/>
        </p:nvSpPr>
        <p:spPr>
          <a:xfrm>
            <a:off x="2700873" y="5571450"/>
            <a:ext cx="2717074" cy="1331441"/>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Client</a:t>
            </a:r>
          </a:p>
        </p:txBody>
      </p:sp>
      <p:sp>
        <p:nvSpPr>
          <p:cNvPr id="8" name="Rounded Rectangle 7"/>
          <p:cNvSpPr/>
          <p:nvPr/>
        </p:nvSpPr>
        <p:spPr>
          <a:xfrm>
            <a:off x="3668614" y="6522647"/>
            <a:ext cx="2717074" cy="1331441"/>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Client</a:t>
            </a:r>
          </a:p>
        </p:txBody>
      </p:sp>
      <p:pic>
        <p:nvPicPr>
          <p:cNvPr id="9" name="Picture 2" descr="Image result for logo html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29209" y="7478493"/>
            <a:ext cx="1079783" cy="1079783"/>
          </a:xfrm>
          <a:prstGeom prst="rect">
            <a:avLst/>
          </a:prstGeom>
          <a:noFill/>
          <a:extLst>
            <a:ext uri="{909E8E84-426E-40DD-AFC4-6F175D3DCCD1}">
              <a14:hiddenFill xmlns:a14="http://schemas.microsoft.com/office/drawing/2010/main">
                <a:solidFill>
                  <a:srgbClr val="FFFFFF"/>
                </a:solidFill>
              </a14:hiddenFill>
            </a:ext>
          </a:extLst>
        </p:spPr>
      </p:pic>
      <p:sp>
        <p:nvSpPr>
          <p:cNvPr id="10" name="Rounded Rectangle 9"/>
          <p:cNvSpPr/>
          <p:nvPr/>
        </p:nvSpPr>
        <p:spPr>
          <a:xfrm>
            <a:off x="4059410" y="7743000"/>
            <a:ext cx="1208186" cy="75527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Client</a:t>
            </a:r>
          </a:p>
        </p:txBody>
      </p:sp>
      <p:sp>
        <p:nvSpPr>
          <p:cNvPr id="12" name="Rounded Rectangle 11"/>
          <p:cNvSpPr/>
          <p:nvPr/>
        </p:nvSpPr>
        <p:spPr>
          <a:xfrm>
            <a:off x="4986810" y="8202865"/>
            <a:ext cx="1208186" cy="75527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Client</a:t>
            </a:r>
          </a:p>
        </p:txBody>
      </p:sp>
      <p:sp>
        <p:nvSpPr>
          <p:cNvPr id="13" name="Right Arrow 12"/>
          <p:cNvSpPr/>
          <p:nvPr/>
        </p:nvSpPr>
        <p:spPr>
          <a:xfrm>
            <a:off x="938287" y="1888463"/>
            <a:ext cx="3837341" cy="2384697"/>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t>Tweets on #oow17 #</a:t>
            </a:r>
            <a:r>
              <a:rPr lang="en-US" dirty="0" err="1" smtClean="0"/>
              <a:t>javaone</a:t>
            </a:r>
            <a:r>
              <a:rPr lang="en-US" dirty="0" smtClean="0"/>
              <a:t> #</a:t>
            </a:r>
            <a:r>
              <a:rPr lang="en-US" dirty="0" err="1" smtClean="0"/>
              <a:t>oraclecode</a:t>
            </a:r>
            <a:endParaRPr lang="nl-NL" dirty="0"/>
          </a:p>
        </p:txBody>
      </p:sp>
      <p:pic>
        <p:nvPicPr>
          <p:cNvPr id="15" name="Picture 28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362107" y="7837548"/>
            <a:ext cx="542365" cy="381858"/>
          </a:xfrm>
          <a:prstGeom prst="rect">
            <a:avLst/>
          </a:prstGeom>
        </p:spPr>
      </p:pic>
      <p:pic>
        <p:nvPicPr>
          <p:cNvPr id="16" name="Picture 28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771522" y="6896627"/>
            <a:ext cx="826443" cy="581866"/>
          </a:xfrm>
          <a:prstGeom prst="rect">
            <a:avLst/>
          </a:prstGeom>
        </p:spPr>
      </p:pic>
      <p:pic>
        <p:nvPicPr>
          <p:cNvPr id="17" name="Picture 28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843498" y="5723850"/>
            <a:ext cx="826443" cy="581866"/>
          </a:xfrm>
          <a:prstGeom prst="rect">
            <a:avLst/>
          </a:prstGeom>
        </p:spPr>
      </p:pic>
      <p:sp>
        <p:nvSpPr>
          <p:cNvPr id="18" name="Rectangle 17"/>
          <p:cNvSpPr/>
          <p:nvPr/>
        </p:nvSpPr>
        <p:spPr>
          <a:xfrm>
            <a:off x="6576668" y="4093705"/>
            <a:ext cx="2097069" cy="2019150"/>
          </a:xfrm>
          <a:prstGeom prst="rect">
            <a:avLst/>
          </a:prstGeom>
          <a:solidFill>
            <a:schemeClr val="accent3">
              <a:lumMod val="20000"/>
              <a:lumOff val="8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Show live tweet feed for conferences</a:t>
            </a:r>
            <a:endParaRPr lang="nl-NL" dirty="0"/>
          </a:p>
        </p:txBody>
      </p:sp>
      <p:sp>
        <p:nvSpPr>
          <p:cNvPr id="19" name="Rectangle 18"/>
          <p:cNvSpPr/>
          <p:nvPr/>
        </p:nvSpPr>
        <p:spPr>
          <a:xfrm>
            <a:off x="10457297" y="5710399"/>
            <a:ext cx="2097069" cy="2019150"/>
          </a:xfrm>
          <a:prstGeom prst="rect">
            <a:avLst/>
          </a:prstGeom>
          <a:solidFill>
            <a:schemeClr val="accent3">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solidFill>
                  <a:schemeClr val="tx1"/>
                </a:solidFill>
              </a:rPr>
              <a:t>Show live tweet aggregates per conference</a:t>
            </a:r>
            <a:endParaRPr lang="nl-NL" dirty="0">
              <a:solidFill>
                <a:schemeClr val="tx1"/>
              </a:solidFill>
            </a:endParaRPr>
          </a:p>
        </p:txBody>
      </p:sp>
      <p:sp>
        <p:nvSpPr>
          <p:cNvPr id="20" name="Rectangle 19"/>
          <p:cNvSpPr/>
          <p:nvPr/>
        </p:nvSpPr>
        <p:spPr>
          <a:xfrm>
            <a:off x="8360228" y="4877477"/>
            <a:ext cx="2097069" cy="201915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Allow users to like tweets –and show live list of liked tweets</a:t>
            </a:r>
            <a:endParaRPr lang="nl-NL" dirty="0"/>
          </a:p>
        </p:txBody>
      </p:sp>
      <p:sp>
        <p:nvSpPr>
          <p:cNvPr id="21" name="Rectangle 20"/>
          <p:cNvSpPr/>
          <p:nvPr/>
        </p:nvSpPr>
        <p:spPr>
          <a:xfrm>
            <a:off x="12554366" y="7187560"/>
            <a:ext cx="2097069" cy="201915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t>Show a live list of top 3 liked tweets per conference</a:t>
            </a:r>
            <a:endParaRPr lang="nl-NL" dirty="0"/>
          </a:p>
        </p:txBody>
      </p:sp>
    </p:spTree>
    <p:extLst>
      <p:ext uri="{BB962C8B-B14F-4D97-AF65-F5344CB8AC3E}">
        <p14:creationId xmlns:p14="http://schemas.microsoft.com/office/powerpoint/2010/main" val="2139957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0" grpId="0" animBg="1"/>
      <p:bldP spid="21" grpId="0" animBg="1"/>
    </p:bldLst>
  </p:timing>
</p:sld>
</file>

<file path=ppt/theme/theme1.xml><?xml version="1.0" encoding="utf-8"?>
<a:theme xmlns:a="http://schemas.openxmlformats.org/drawingml/2006/main" name="AMIS_WIDESCREEN">
  <a:themeElements>
    <a:clrScheme name="Conclusion 2014 - Colors">
      <a:dk1>
        <a:sysClr val="windowText" lastClr="000000"/>
      </a:dk1>
      <a:lt1>
        <a:sysClr val="window" lastClr="FFFFFF"/>
      </a:lt1>
      <a:dk2>
        <a:srgbClr val="000000"/>
      </a:dk2>
      <a:lt2>
        <a:srgbClr val="FFFFFF"/>
      </a:lt2>
      <a:accent1>
        <a:srgbClr val="008F33"/>
      </a:accent1>
      <a:accent2>
        <a:srgbClr val="DA4290"/>
      </a:accent2>
      <a:accent3>
        <a:srgbClr val="613C91"/>
      </a:accent3>
      <a:accent4>
        <a:srgbClr val="FFCC00"/>
      </a:accent4>
      <a:accent5>
        <a:srgbClr val="0069B4"/>
      </a:accent5>
      <a:accent6>
        <a:srgbClr val="E73430"/>
      </a:accent6>
      <a:hlink>
        <a:srgbClr val="000000"/>
      </a:hlink>
      <a:folHlink>
        <a:srgbClr val="000000"/>
      </a:folHlink>
    </a:clrScheme>
    <a:fontScheme name="Conclusion 2014 - FONTS">
      <a:majorFont>
        <a:latin typeface="Arial Narrow"/>
        <a:ea typeface=""/>
        <a:cs typeface=""/>
      </a:majorFont>
      <a:minorFont>
        <a:latin typeface="Arial Unicode MS"/>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defRPr dirty="0" err="1" smtClean="0"/>
        </a:defPPr>
      </a:lstStyle>
    </a:txDef>
  </a:objectDefaults>
  <a:extraClrSchemeLst/>
  <a:extLst>
    <a:ext uri="{05A4C25C-085E-4340-85A3-A5531E510DB2}">
      <thm15:themeFamily xmlns:thm15="http://schemas.microsoft.com/office/thememl/2012/main" name="AMIS_WIDESCREEN" id="{B3E69953-2F37-46EB-A098-E591A47BCAD3}" vid="{18689EA0-6BAF-404F-B4FD-27D36DF7127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AMIS_WIDESCREEN</Template>
  <TotalTime>6719</TotalTime>
  <Words>1190</Words>
  <Application>Microsoft Office PowerPoint</Application>
  <PresentationFormat>Custom</PresentationFormat>
  <Paragraphs>378</Paragraphs>
  <Slides>49</Slides>
  <Notes>13</Notes>
  <HiddenSlides>2</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49</vt:i4>
      </vt:variant>
    </vt:vector>
  </HeadingPairs>
  <TitlesOfParts>
    <vt:vector size="54" baseType="lpstr">
      <vt:lpstr>Arial</vt:lpstr>
      <vt:lpstr>Arial Narrow</vt:lpstr>
      <vt:lpstr>Arial Unicode MS</vt:lpstr>
      <vt:lpstr>Calibri</vt:lpstr>
      <vt:lpstr>AMIS_WIDESCREEN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Fast data and active UI</vt:lpstr>
      <vt:lpstr>The case at hand</vt:lpstr>
      <vt:lpstr>The Code</vt:lpstr>
      <vt:lpstr>The deo</vt:lpstr>
      <vt:lpstr>Events</vt:lpstr>
      <vt:lpstr>Requirements for Event capability </vt:lpstr>
      <vt:lpstr>Introducing Apache Kafka</vt:lpstr>
      <vt:lpstr>Kafka terminology</vt:lpstr>
      <vt:lpstr>PowerPoint Presentation</vt:lpstr>
      <vt:lpstr>Kafka incarnations</vt:lpstr>
      <vt:lpstr>The case at hand – step one</vt:lpstr>
      <vt:lpstr>The case at hand – step one and a half</vt:lpstr>
      <vt:lpstr>Configure IFTTT recipe</vt:lpstr>
      <vt:lpstr>Configure IFTTT recipe</vt:lpstr>
      <vt:lpstr>Configure IFTTT recipe</vt:lpstr>
      <vt:lpstr>High Code approach</vt:lpstr>
      <vt:lpstr>High code (2) – produce message to Kafka</vt:lpstr>
      <vt:lpstr>The case at hand – step one and two</vt:lpstr>
      <vt:lpstr>Kafka consumer in node get events pushed into application</vt:lpstr>
      <vt:lpstr>The case at hand Server sent events for push back</vt:lpstr>
      <vt:lpstr>Server sent event – server side</vt:lpstr>
      <vt:lpstr>Server sent event – Client side</vt:lpstr>
      <vt:lpstr>Live tweet stream</vt:lpstr>
      <vt:lpstr>The case at hand Tweet Likes – client to server to all clients</vt:lpstr>
      <vt:lpstr>The case at hand Web sockets – for bi directional push</vt:lpstr>
      <vt:lpstr>Websockets – server side</vt:lpstr>
      <vt:lpstr>Websockets – Client side</vt:lpstr>
      <vt:lpstr>Tweet likes broadcasting</vt:lpstr>
      <vt:lpstr>The case at hand Streaming analysis of tweet events </vt:lpstr>
      <vt:lpstr>The case at hand - Streaming analysis of Tweets</vt:lpstr>
      <vt:lpstr>Kafka streams</vt:lpstr>
      <vt:lpstr>Kafka streams</vt:lpstr>
      <vt:lpstr>Example of Kafka streams</vt:lpstr>
      <vt:lpstr>Kafka streams –  running count tweets per conference</vt:lpstr>
      <vt:lpstr>Streaming tweet analytics  pushed to clients</vt:lpstr>
      <vt:lpstr>The case at hand - Streaming analysis  of Tweet likes</vt:lpstr>
      <vt:lpstr>The case at hand - Streaming analysis  of Tweet likes</vt:lpstr>
      <vt:lpstr>Websockets – server side</vt:lpstr>
      <vt:lpstr>Running Top 3 of  best liked tweets per conference</vt:lpstr>
      <vt:lpstr>End to end flow Cloud Enabled</vt:lpstr>
      <vt:lpstr>Conclusion</vt:lpstr>
      <vt:lpstr>PowerPoint Presentation</vt:lpstr>
    </vt:vector>
  </TitlesOfParts>
  <Company>Conclusion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Lucas Jellema</dc:creator>
  <cp:keywords>omc; cloud</cp:keywords>
  <cp:lastModifiedBy>Lucas Jellema</cp:lastModifiedBy>
  <cp:revision>162</cp:revision>
  <dcterms:created xsi:type="dcterms:W3CDTF">2016-11-24T07:31:17Z</dcterms:created>
  <dcterms:modified xsi:type="dcterms:W3CDTF">2017-10-04T05:48:58Z</dcterms:modified>
</cp:coreProperties>
</file>